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82"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D7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14"/>
    <p:restoredTop sz="94737"/>
  </p:normalViewPr>
  <p:slideViewPr>
    <p:cSldViewPr snapToGrid="0">
      <p:cViewPr varScale="1">
        <p:scale>
          <a:sx n="110" d="100"/>
          <a:sy n="110" d="100"/>
        </p:scale>
        <p:origin x="1384" y="488"/>
      </p:cViewPr>
      <p:guideLst/>
    </p:cSldViewPr>
  </p:slideViewPr>
  <p:notesTextViewPr>
    <p:cViewPr>
      <p:scale>
        <a:sx n="1" d="1"/>
        <a:sy n="1" d="1"/>
      </p:scale>
      <p:origin x="0" y="0"/>
    </p:cViewPr>
  </p:notesTextViewPr>
  <p:notesViewPr>
    <p:cSldViewPr snapToGrid="0">
      <p:cViewPr varScale="1">
        <p:scale>
          <a:sx n="203" d="100"/>
          <a:sy n="203" d="100"/>
        </p:scale>
        <p:origin x="7656"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10/18/25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8362265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EMRs must be capable of generating timely, accurate, and actionable data. A strong and sustainable HIS ensures that health data enables better decision-making, efficient resource allocation, and improved health outcomes. The data generated are intended to guide research and evidence-informed sectoral policy and planning for UHC. Effective EMR solutions for front-line workers should maximize care delivery effectiveness and minimize the data entry burden. The system must uphold and protect patient privacy and confidentiality in compliance with the Data Privacy Act of 2012, ensuring that patient trust is maintained.</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physicians, nurses, and other healthcare workers are critical users in the adoption of EMRs. Their understanding and adherence to the system are essential for UHC success. UHC emphasizes shifting the system to prioritize primary care. EMRs are critical to this shift, enabling the Primary Care Provider to serve effectively as the initial contact and navigator who guides patients toward cost-efficient and appropriate levels of care. EMRs should incorporate Clinical Practice Guidelines, which are essential for standardizing clinical care and improving the quality of care, reducing unexplained variation in practice, and managing costs. The core purpose of health information sharing is to provide systemic care quality and safety benefits to individual Filipinos.</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EMRs have a direct impact on financial accountability and reimbursement. PhilHealth is mandated to move towards performance-driven, prospective payment mechanisms like capitation and global budgets. EMRs are the platform used to track utilization and performance. PhilHealth aims to link provider quality metrics, such as adherence to guidelines and patient outcomes, to EMR-based evidence, supporting value-based care. EMRs are crucial for PhilHealth electronic claims processing and provider payment. Compliant, EMR-generated submissions recorded at the point of care are necessary to receive PhilHealth payments, making proper EMR use essential for financial sustainability.</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must recognize that current EMR implementations often result in a significant data entry burden that reduces their capacity for direct care delivery. They should note that the system should eventually be built into the end-user requirements for health providers and clinicians, maximizing care delivery effectiveness while minimizing data entry. The National Health Data Repository serves as the single source of truth for all health data, making doctors’ role critical in providing timely and accurate information for policy and planning. Addressing this data burden is essential to ensure that healthcare workers can focus on patient care while still contributing valuable data to the system.</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call to action for doctors involves embracing digital transformation and ensuring rigorous data integrity. Doctors and clinicians should actively implement and utilize EMR systems that have passed validation and are SCIV compliant. They should ensure that the EMR is used real-time during patient encounters, not just for batch encoding later, which is currently a common practice hindering efficiency. Doctors must ensure data integrity by utilizing compliant, EMR-generated submissions recorded at the point of care, and require exclusive use of interoperable EMRs with no parallel non-interoperable systems. Clinicians and doctors should review the data in the EMRs to maintain accuracy and quality.</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Doctors must drive system improvement by articulating the functional specifications required for simple census tools and EMR solutions that minimize data entry burden. They should advocate for systems that incorporate Integrated Care Pathways into the workflow. Doctors should work with facility management to ensure their EMR links their Primary Care Provider Network to secondary and tertiary care providers within the Health Care Provider Network. This involves using the EMR for patient navigation and two-way referrals. Finally, doctors should push for the creation of permanent plantilla positions for digital health teams in hospitals and Rural Health Units to oversee EMR implementation and provide daily support such as configuration, data stewardship, user help, and connectivity management.</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benefits of successful EMR adoption are substantial. Across all surveyed sites, stakeholders including owners, implementers, and health workers uniformly agreed that HIS is either very relevant or relevant in achieving UHC goals, with 100% agreement among these groups. Strong and sustainable HIS ensures health data are timely, accurate, and actionable, enabling better policy decisions and resource allocation. Integrated systems improve health outcomes by enabling better data coordination and resource allocation. A fully functional HIS helps ensure strong and interconnected referral systems and expedites financial claims and hospital reimbursements from PhilHealth, leading to financial efficiency across the healthcare system.</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Despite the mandate, the reality of implementation faces significant challenges. Interoperability remains a key challenge across all selected integration sites. For instance, referrals and patient history are often still paper-based between health centers and hospitals. There is a proliferation of multiple systems such as iClinicSys, iHOMIS, Google Forms, and private EMRs implemented concurrently, which suggests the need for a standardized system. Healthcare workers routinely face the burden of using multiple systems, often requiring double or even triple encoding of the same information. This is due partly to the lack of interoperable systems and creates significant inefficiency in the healthcare delivery process.</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Many facilities continue to use paper-based systems due to financial constraints leading to inadequate equipment and poor internet connectivity. A standard workaround observed is what’s called back encoding, where staff collect data on paper first, then transfer it later to digital systems. This practice undermines the availability of real-time data and defeats the purpose of having an electronic medical record system. It also creates additional work for healthcare staff who must essentially document patient encounters twice, once on paper and again in the digital system.</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lack of human resources for health, particularly in HIS, is a pressing issue across all sites. Most ICT personnel are hired under contractual or job order arrangements, resulting in high turnover and difficulty sustaining systems. Staff often have to perform high-level ICT tasks beyond their skills and pay grade. Financial constraints result in inadequate IT infrastructure. Although PhilHealth is mandated to incentivize HIS, stakeholders reported they do not receive the said incentives, and some are even unaware that such incentivization exists. These workforce and financial hurdles create significant barriers to successful EMR implementation and sustainability.</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Welcome to this presentation on Universal Health Care and Electronic Medical Records. The UHC Law, Republic Act 11223, enacted in February 2019, establishes a framework to ensure that all Filipino citizens have equitable access to quality healthcare services. To support this ambitious goal, the UHC Law mandates the development of robust Health Information Systems, or HIS. The successful implementation of HIS is seen as the essential infrastructure of trust that allows UHC to function efficiently. Today, we will detail the specific requirements for Electronic Medical Records under UHC and discuss the real-world implications of their adoption or lack thereof.</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impact of these challenges extends directly to patients. The lack of interoperability and data duplication, such as inconsistent PhilHealth ID numbers, leads to a persistent problem of claim rejections and reimbursement concerns. This directly affects patients’ ability to acquire healthcare funding and places financial strain on healthcare organizations. When claims are rejected or delayed, patients may face unexpected out-of-pocket expenses, and healthcare facilities may struggle with cash flow issues. These problems undermine the core UHC goal of ensuring equitable access to affordable, quality healthcare services for all Filipinos.</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Current PhilHealth e-claims systems often use Application Programming Interfaces or APIs but are not compliant with the standardized FHIR messaging standard. The failure to adopt FHIR standards risks creating a proliferation of multiple non-standard API endpoints, meaning that each system integration requires custom development work. This significantly increases development costs and complexity while reducing system reliability and data consistency. It also makes maintenance and updates more difficult and expensive. Without standardization, the healthcare IT ecosystem becomes fragmented, with each vendor creating proprietary interfaces that don’t communicate well with other systems, perpetuating the very fragmentation that UHC aims to eliminate.</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costs of non-adoption extend beyond mere technological inconvenience and undermine the core objectives of UHC. Non-adoption or use of non-interoperable systems perpetuates fragmented data systems that disrupt the continuity of care. Non-networked facilities create blind spots that impede health system management. Lack of interoperability and mandatory data sharing means that health information cannot be seamlessly exchanged, which compromises systemic care quality and safety benefits for individual Filipinos. Valuable data is unavailable because it is buried in inaccessible silos. This results in poor quality and untimely generation and reporting of health and health-related data, which severely impairs data-driven management, policy decision-making, and research.</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Healthcare workers routinely face the burden of using multiple systems, often requiring double or even triple encoding of the same information when interoperability is lacking. This high data entry burden reduces the capacity of health workers to deliver care. Staff burnout occurs due to the administrative burden of managing multiple non-integrated systems. Resources that should be focused on direct patient care are instead diverted to redundant data entry tasks. Non-adoption also limits the ability to track the utilization of essential primary care services, hindering monitoring and evaluation efforts essential for UHC success. The operational inefficiencies create a vicious cycle where healthcare workers become frustrated with technology that should be helping them but instead creates more work.</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submission of health data via HIS is explicitly a requirement in the licensing and contracting arrangements for health facilities. Non-compliance can risk both a provider’s DOH license and PhilHealth accreditation, which could effectively shut down a healthcare facility’s operations. PhilHealth intends to link provider payment speed or differentials and disincentives to the exclusive use of compliant, EMR-generated submissions recorded at the point of care. Non-compliance risks delays in PhilHealth claims or loss of performance-based incentives. This puts the financial sustainability of healthcare facilities at risk, particularly smaller rural health units and municipal hospitals that depend heavily on PhilHealth reimbursements to maintain operations.</a:t>
            </a:r>
          </a:p>
        </p:txBody>
      </p:sp>
      <p:sp>
        <p:nvSpPr>
          <p:cNvPr id="4" name="Slide Number Placeholder 3"/>
          <p:cNvSpPr>
            <a:spLocks noGrp="1"/>
          </p:cNvSpPr>
          <p:nvPr>
            <p:ph type="sldNum" sz="quarter" idx="10"/>
          </p:nvPr>
        </p:nvSpPr>
        <p:spPr/>
        <p:txBody>
          <a:bodyPr/>
          <a:lstStyle/>
          <a:p>
            <a:fld id="{18BDFEC3-8487-43E8-A154-7C12CBC1FFF2}" type="slidenum">
              <a:rPr lang="en-US"/>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 me summarize the key takeaways from this presentation. The UHC Law fundamentally requires interoperable EMRs anchored in national standards like FHIR and SNOMED-CT. However, implementation remains challenged by fragmented systems, severe human resource shortages, and insufficient funding and infrastructure, forcing continued reliance on paper-based systems and double-encoding. Effective HIS implementation is essential for realizing UHC goals of equitable, efficient, and transparent health services. Without proper EMR adoption, the vision of universal health care for all Filipinos cannot be fully realized. The success of UHC is intrinsically linked to the success of EMR implementation across the healthcare system.</a:t>
            </a:r>
          </a:p>
        </p:txBody>
      </p:sp>
      <p:sp>
        <p:nvSpPr>
          <p:cNvPr id="4" name="Slide Number Placeholder 3"/>
          <p:cNvSpPr>
            <a:spLocks noGrp="1"/>
          </p:cNvSpPr>
          <p:nvPr>
            <p:ph type="sldNum" sz="quarter" idx="10"/>
          </p:nvPr>
        </p:nvSpPr>
        <p:spPr/>
        <p:txBody>
          <a:bodyPr/>
          <a:lstStyle/>
          <a:p>
            <a:fld id="{18BDFEC3-8487-43E8-A154-7C12CBC1FFF2}" type="slidenum">
              <a:rPr lang="en-US"/>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To strengthen EMR implementation and achieve UHC goals, several priority actions must be taken. First, require cabinet-level participation in inter-agency steering committees to ensure policy continuity and enforcement across government agencies. Second, secure dedicated HIS budget lines within DOH and PhilHealth appropriations to ensure sustainable funding. Third, link PhilHealth reimbursements to HIS adoption and standards-compliant EMR use to create strong financial incentives for compliance. Finally, create permanent digital health positions, or plantilla items, in hospitals and Rural Health Units to oversee EMR implementation and provide ongoing support, configuration, data stewardship, user help, and connectivity management. These actions will help transform EMR implementation from a struggling mandate to a functioning reality that supports universal health care for all Filipinos.</a:t>
            </a:r>
          </a:p>
        </p:txBody>
      </p:sp>
      <p:sp>
        <p:nvSpPr>
          <p:cNvPr id="4" name="Slide Number Placeholder 3"/>
          <p:cNvSpPr>
            <a:spLocks noGrp="1"/>
          </p:cNvSpPr>
          <p:nvPr>
            <p:ph type="sldNum" sz="quarter" idx="10"/>
          </p:nvPr>
        </p:nvSpPr>
        <p:spPr/>
        <p:txBody>
          <a:bodyPr/>
          <a:lstStyle/>
          <a:p>
            <a:fld id="{18BDFEC3-8487-43E8-A154-7C12CBC1FFF2}" type="slidenum">
              <a:rPr lang="en-US"/>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Thank you for your attention. The path to universal health care in the Philippines depends critically on successful EMR implementation. While challenges remain significant, with proper leadership, funding, workforce development, and standards compliance, we can build the essential infrastructure of trust that will make UHC a reality for all Filipinos. I now welcome your questions and look forward to our discussion.</a:t>
            </a:r>
          </a:p>
        </p:txBody>
      </p:sp>
      <p:sp>
        <p:nvSpPr>
          <p:cNvPr id="4" name="Slide Number Placeholder 3"/>
          <p:cNvSpPr>
            <a:spLocks noGrp="1"/>
          </p:cNvSpPr>
          <p:nvPr>
            <p:ph type="sldNum" sz="quarter" idx="10"/>
          </p:nvPr>
        </p:nvSpPr>
        <p:spPr/>
        <p:txBody>
          <a:bodyPr/>
          <a:lstStyle/>
          <a:p>
            <a:fld id="{18BDFEC3-8487-43E8-A154-7C12CBC1FFF2}" type="slidenum">
              <a:rPr lang="en-US"/>
              <a:t>27</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UHC Law explicitly mandates that Health Information Systems must include Electronic Medical Records, or EMRs. EMRs are defined as a digital version of a patient’s chart. These EMRs are part of a larger integrated system that also requires Electronic Prescription Logs, Human Resource Information Systems, and Enterprise Resource Planning systems. The primary function of these integrated systems is to enable the efficient management of patient records, streamline healthcare service delivery, and facilitate evidence-based decision-making across the Philippine health sector.</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UHC Law identifies interoperability as a critical objective. EMRs and associated HIS components are expected to be interoperable, enabling seamless data exchange across multiple platforms such as iClinicSys, iHOMIS, and PhilHealth’s eClaims system. Interoperability is crucial for supporting the continuity of care and efficient resource management across healthcare facilities. The ultimate goal is to move away from fragmented data systems that disrupt the continuity of patient care and hinder effective health system management.</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To ensure true interoperability, the Mandatory Adoption and Use of National Health Data Standards for Interoperability, outlined in JAO 2021-0002, is required. Key foundational registries and standards mandated for data exchange include the use of PhilHealth ID number or the PSA’s National ID for unique patient identification. The messaging standard is Health Level Seven Fast Healthcare Interoperability Resources, or HL7 FHIR, which is an international standard for exchanging healthcare information electronically. For clinical terminology, SNOMED-CT, or Systematized Nomenclature of Medicine Clinical Terms, is required for standardized medical documentation. Compliance with these standards is monitored through the Standards Conformance and Interoperability Validation framework.</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PhilHealth is directed to incentivize the incorporation and integration of health information systems. EMR systems must integrate with PhilHealth’s eClaims submission system to streamline financial processes. It is recommended that PhilHealth link quality metrics, such as compliance with national practice guidelines and chronic disease management, to EMR-based evidence. This approach aligns financing with both clinical compliance and improved health outcomes, supporting a value-based care model.</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All public and private, national and local health-related entities are required to submit health and health-related data to PhilHealth. This includes administrative, public health, medical, pharmaceutical, and health financing data. The National Health Data Repository, or NHDR, has been established as the single point of submission and authoritative repository of the country’s health and health-related data. Submission of data to the NHDR is a requirement in the licensing and contracting arrangements for health-related entities, making compliance essential for continued operations.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The realization of integrated local health systems mandates specific EMR functionality across networks. In Stage 2, called System Development and Capacity Building, functional EMR systems must be implemented among health facilities within the Province-wide or City-wide Health System, or P/CWHS, and must be capable of submitting reports to DOH and PhilHealth. In Stage 3, Service Operationalization and Sustained Integration, validated EMR systems must effectively link Primary Care Provider Networks to secondary and tertiary care providers within the P/CWHS. PCPNs, which form the foundation of Health Care Provider Networks, must ensure patient records are accessible throughout the health system.</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Successful UHC implementation relies on EMRs transitioning from mere data storage tools to essential, interconnected operational platforms. The ability to exchange, interpret, and use data seamlessly is crucial for continuity of care, especially since the lack of interoperability often leads to fragmented data systems that disrupt patient care. EMRs must be capable of real-time information sharing and support patient navigation and coordination mechanisms to higher levels of care. A comprehensive HIS should encompass clinical modules such as laboratory and diagnostics, electronic prescription and dispensing, telemedicine, clinical decision support, and PhilHealth electronic claims processing.</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A2B3D-961E-3348-D02C-59A9B166263C}"/>
              </a:ext>
            </a:extLst>
          </p:cNvPr>
          <p:cNvSpPr>
            <a:spLocks noGrp="1"/>
          </p:cNvSpPr>
          <p:nvPr>
            <p:ph type="ctrTitle"/>
          </p:nvPr>
        </p:nvSpPr>
        <p:spPr>
          <a:xfrm>
            <a:off x="1524000" y="1122363"/>
            <a:ext cx="9144000" cy="2387600"/>
          </a:xfrm>
        </p:spPr>
        <p:txBody>
          <a:bodyPr anchor="b"/>
          <a:lstStyle>
            <a:lvl1pPr algn="l">
              <a:defRPr sz="6000"/>
            </a:lvl1pPr>
          </a:lstStyle>
          <a:p>
            <a:r>
              <a:rPr lang="en-US"/>
              <a:t>Click to edit Master title style</a:t>
            </a:r>
          </a:p>
        </p:txBody>
      </p:sp>
      <p:sp>
        <p:nvSpPr>
          <p:cNvPr id="3" name="Subtitle 2">
            <a:extLst>
              <a:ext uri="{FF2B5EF4-FFF2-40B4-BE49-F238E27FC236}">
                <a16:creationId xmlns:a16="http://schemas.microsoft.com/office/drawing/2014/main" id="{73D99BDC-8E29-7ED1-39A9-0D8EBBF5E39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B4D7AE-4666-FF55-A226-816C4AA55173}"/>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737BBCD6-D422-2D14-311A-E6441E4239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470410-7C0C-EBC2-14A6-C66DCD8DAD8E}"/>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423711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96B65-C8F7-D6DC-95E6-29EF38C0BA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240DB8B-B8A5-3D75-1F7C-FA84F78A688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3234D7-3A0C-B207-0205-0E7BC63AEC56}"/>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8815198E-8BBC-178F-8C2C-51707FBFAA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A28FA4-3352-8100-677C-3236156C02AB}"/>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7536079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ACDA1C8-5DC4-109B-0B7F-0BFDE5588DE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94A8F8E-E575-D163-C071-70EC282B05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F3CFC0-A22D-8E40-F28E-48F8597AD88D}"/>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A8691C73-33B2-1611-2E1D-6AC6797A4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143250-B8FF-249F-1BD2-8C47FF7A6F95}"/>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563906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F949359-284B-DBC8-9FA6-8C86673AC173}"/>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122D8565-4630-2771-DD79-3F035B625C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AB9C7A-9EAA-714D-717F-857F5E6956ED}"/>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069353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5A01-7F3D-5516-6CFE-30E58068087C}"/>
              </a:ext>
            </a:extLst>
          </p:cNvPr>
          <p:cNvSpPr>
            <a:spLocks noGrp="1"/>
          </p:cNvSpPr>
          <p:nvPr>
            <p:ph type="title"/>
          </p:nvPr>
        </p:nvSpPr>
        <p:spPr>
          <a:xfrm>
            <a:off x="831850" y="1709738"/>
            <a:ext cx="10515600" cy="2852737"/>
          </a:xfrm>
        </p:spPr>
        <p:txBody>
          <a:bodyPr anchor="b"/>
          <a:lstStyle>
            <a:lvl1pPr algn="l">
              <a:defRPr sz="6000"/>
            </a:lvl1pPr>
          </a:lstStyle>
          <a:p>
            <a:r>
              <a:rPr lang="en-US"/>
              <a:t>Click to edit Master title style</a:t>
            </a:r>
          </a:p>
        </p:txBody>
      </p:sp>
      <p:sp>
        <p:nvSpPr>
          <p:cNvPr id="3" name="Text Placeholder 2">
            <a:extLst>
              <a:ext uri="{FF2B5EF4-FFF2-40B4-BE49-F238E27FC236}">
                <a16:creationId xmlns:a16="http://schemas.microsoft.com/office/drawing/2014/main" id="{D85EAC26-C460-4F69-909E-3679F5FAD56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E6370A-985A-AAF9-DD4E-32D8CA66A55D}"/>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B43F642E-F5E1-04D4-98F5-C6C0049E95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A14DCF-CF65-CE4C-D5FE-F6A4B38C69AF}"/>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2498307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3D749-A647-B8DD-89C1-78CD560694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566AF0-9D5E-1DB8-59A0-A468EADEF4F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4A9FDF1-481C-DABE-BAC6-E47ADE3B965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FBDABEE-5690-22CB-3AFE-3A7103038CF6}"/>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6" name="Footer Placeholder 5">
            <a:extLst>
              <a:ext uri="{FF2B5EF4-FFF2-40B4-BE49-F238E27FC236}">
                <a16:creationId xmlns:a16="http://schemas.microsoft.com/office/drawing/2014/main" id="{61167ECA-E4BC-C20F-3486-429B83C155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3E7EDF-F2FD-0BA2-AF82-C7F513D751A4}"/>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5489990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34322-04D5-79D8-1244-07BE01DA3EC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0B5B968-945A-DAE4-63DF-BAEED6C0DA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B06463-6AEC-741B-A9B3-724ED04FBB9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6C9976-F27C-4E2E-3E5F-B43ABDFB6A0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6FE52D-AFFE-C3DE-9B9B-FE77AC9CEC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F448F6-D93C-C19C-B911-7BA9C2253C85}"/>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8" name="Footer Placeholder 7">
            <a:extLst>
              <a:ext uri="{FF2B5EF4-FFF2-40B4-BE49-F238E27FC236}">
                <a16:creationId xmlns:a16="http://schemas.microsoft.com/office/drawing/2014/main" id="{D620A52C-9D2A-60CA-616D-EC18F85111D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978D906-6C8E-D1A7-3EB7-957B4ECF8454}"/>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3100283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E113F-1609-51D0-13E4-9E3FE00C2A5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F39A955-5E11-39C3-689F-4EA61F1E9BA2}"/>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4" name="Footer Placeholder 3">
            <a:extLst>
              <a:ext uri="{FF2B5EF4-FFF2-40B4-BE49-F238E27FC236}">
                <a16:creationId xmlns:a16="http://schemas.microsoft.com/office/drawing/2014/main" id="{68848571-8943-8A55-9210-87A69963DE7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84298E-9BFB-2022-E18B-D575906B636E}"/>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2110344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6A5C0CD-ACC3-1711-A50C-BCAC2ED129AF}"/>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3" name="Footer Placeholder 2">
            <a:extLst>
              <a:ext uri="{FF2B5EF4-FFF2-40B4-BE49-F238E27FC236}">
                <a16:creationId xmlns:a16="http://schemas.microsoft.com/office/drawing/2014/main" id="{BFD706FC-F993-54B4-529A-CCC1F3C74E9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59F4AAF-D2DD-DF38-574E-1BA0278B79F8}"/>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4044994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E9BA3-CF47-A7B0-6A55-9F4B54ECEC5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447542-0EBE-1B7C-B853-8A38D9C35FC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374CF41-C107-4671-E25B-AE495255BF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8C1E82-CE3F-75B1-D79C-39620A316F82}"/>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6" name="Footer Placeholder 5">
            <a:extLst>
              <a:ext uri="{FF2B5EF4-FFF2-40B4-BE49-F238E27FC236}">
                <a16:creationId xmlns:a16="http://schemas.microsoft.com/office/drawing/2014/main" id="{7A631A58-4242-A914-6938-369D3E1133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17B194-E0CE-C9FC-E488-9EC48892D56F}"/>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26110586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1C6F68-D981-D5AD-FA94-03C57457E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E039F2-926F-E931-7447-E4F95549A3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71F59C-EBC0-2316-3913-23F38C2DCB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545ABD-E260-7F86-560C-5DD8CA5D65BD}"/>
              </a:ext>
            </a:extLst>
          </p:cNvPr>
          <p:cNvSpPr>
            <a:spLocks noGrp="1"/>
          </p:cNvSpPr>
          <p:nvPr>
            <p:ph type="dt" sz="half" idx="10"/>
          </p:nvPr>
        </p:nvSpPr>
        <p:spPr/>
        <p:txBody>
          <a:bodyPr/>
          <a:lstStyle/>
          <a:p>
            <a:fld id="{4E5EF31F-957A-B04D-9580-84209CC1456D}" type="datetimeFigureOut">
              <a:rPr lang="en-US" smtClean="0"/>
              <a:t>10/18/25</a:t>
            </a:fld>
            <a:endParaRPr lang="en-US"/>
          </a:p>
        </p:txBody>
      </p:sp>
      <p:sp>
        <p:nvSpPr>
          <p:cNvPr id="6" name="Footer Placeholder 5">
            <a:extLst>
              <a:ext uri="{FF2B5EF4-FFF2-40B4-BE49-F238E27FC236}">
                <a16:creationId xmlns:a16="http://schemas.microsoft.com/office/drawing/2014/main" id="{B6E5B66A-F4F0-F63F-DFB6-DA7AE87E40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ADAE4C-C0CD-59CF-91EE-6B8D04DE24EC}"/>
              </a:ext>
            </a:extLst>
          </p:cNvPr>
          <p:cNvSpPr>
            <a:spLocks noGrp="1"/>
          </p:cNvSpPr>
          <p:nvPr>
            <p:ph type="sldNum" sz="quarter" idx="12"/>
          </p:nvPr>
        </p:nvSpPr>
        <p:spPr/>
        <p:txBody>
          <a:bodyPr/>
          <a:lstStyle/>
          <a:p>
            <a:fld id="{04C2B311-C7F5-4849-AB4E-7977E73CD623}" type="slidenum">
              <a:rPr lang="en-US" smtClean="0"/>
              <a:t>‹#›</a:t>
            </a:fld>
            <a:endParaRPr lang="en-US"/>
          </a:p>
        </p:txBody>
      </p:sp>
    </p:spTree>
    <p:extLst>
      <p:ext uri="{BB962C8B-B14F-4D97-AF65-F5344CB8AC3E}">
        <p14:creationId xmlns:p14="http://schemas.microsoft.com/office/powerpoint/2010/main" val="1331333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0000"/>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7EDA09-4280-6ABB-5731-A63713E06C38}"/>
              </a:ext>
            </a:extLst>
          </p:cNvPr>
          <p:cNvSpPr>
            <a:spLocks noGrp="1"/>
          </p:cNvSpPr>
          <p:nvPr>
            <p:ph type="title"/>
          </p:nvPr>
        </p:nvSpPr>
        <p:spPr>
          <a:xfrm>
            <a:off x="0" y="0"/>
            <a:ext cx="12192000" cy="864000"/>
          </a:xfrm>
          <a:prstGeom prst="rect">
            <a:avLst/>
          </a:prstGeom>
          <a:noFill/>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F1C4301-C108-EED1-C4DE-2B707A8057AC}"/>
              </a:ext>
            </a:extLst>
          </p:cNvPr>
          <p:cNvSpPr>
            <a:spLocks noGrp="1"/>
          </p:cNvSpPr>
          <p:nvPr>
            <p:ph type="body" idx="1"/>
          </p:nvPr>
        </p:nvSpPr>
        <p:spPr>
          <a:xfrm>
            <a:off x="838200" y="1316350"/>
            <a:ext cx="10515600" cy="50400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93223EF-3B7F-BEB5-F5FF-778B3EFBC4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E5EF31F-957A-B04D-9580-84209CC1456D}" type="datetimeFigureOut">
              <a:rPr lang="en-US" smtClean="0"/>
              <a:t>10/18/25</a:t>
            </a:fld>
            <a:endParaRPr lang="en-US"/>
          </a:p>
        </p:txBody>
      </p:sp>
      <p:sp>
        <p:nvSpPr>
          <p:cNvPr id="5" name="Footer Placeholder 4">
            <a:extLst>
              <a:ext uri="{FF2B5EF4-FFF2-40B4-BE49-F238E27FC236}">
                <a16:creationId xmlns:a16="http://schemas.microsoft.com/office/drawing/2014/main" id="{6AF2664E-7466-E78C-3E0B-3DD43AFCA76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C7F544FE-C022-FC2F-A429-0BA532EE394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4C2B311-C7F5-4849-AB4E-7977E73CD623}" type="slidenum">
              <a:rPr lang="en-US" smtClean="0"/>
              <a:t>‹#›</a:t>
            </a:fld>
            <a:endParaRPr lang="en-US"/>
          </a:p>
        </p:txBody>
      </p:sp>
    </p:spTree>
    <p:extLst>
      <p:ext uri="{BB962C8B-B14F-4D97-AF65-F5344CB8AC3E}">
        <p14:creationId xmlns:p14="http://schemas.microsoft.com/office/powerpoint/2010/main" val="1009770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4400" b="1" i="0" kern="1200">
          <a:solidFill>
            <a:schemeClr val="tx2">
              <a:lumMod val="90000"/>
              <a:lumOff val="10000"/>
            </a:schemeClr>
          </a:solidFill>
          <a:latin typeface="Roboto Black" panose="02000000000000000000" pitchFamily="2" charset="0"/>
          <a:ea typeface="Roboto Black" panose="02000000000000000000" pitchFamily="2" charset="0"/>
          <a:cs typeface="+mj-cs"/>
        </a:defRPr>
      </a:lvl1pPr>
    </p:titleStyle>
    <p:bodyStyle>
      <a:lvl1pPr marL="228600" indent="-228600" algn="l" defTabSz="914400" rtl="0" eaLnBrk="1" latinLnBrk="0" hangingPunct="1">
        <a:lnSpc>
          <a:spcPct val="100000"/>
        </a:lnSpc>
        <a:spcBef>
          <a:spcPts val="1000"/>
        </a:spcBef>
        <a:spcAft>
          <a:spcPts val="600"/>
        </a:spcAft>
        <a:buFont typeface="Arial" panose="020B0604020202020204" pitchFamily="34" charset="0"/>
        <a:buChar char="•"/>
        <a:defRPr sz="2800" b="1" i="0" kern="1200">
          <a:solidFill>
            <a:schemeClr val="tx2">
              <a:lumMod val="90000"/>
              <a:lumOff val="10000"/>
            </a:schemeClr>
          </a:solidFill>
          <a:latin typeface="Roboto Medium" panose="02000000000000000000" pitchFamily="2" charset="0"/>
          <a:ea typeface="Roboto Medium" panose="02000000000000000000" pitchFamily="2"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tx2">
              <a:lumMod val="50000"/>
              <a:lumOff val="50000"/>
            </a:schemeClr>
          </a:solidFill>
          <a:latin typeface="Roboto Medium" panose="02000000000000000000" pitchFamily="2" charset="0"/>
          <a:ea typeface="Roboto Medium" panose="02000000000000000000" pitchFamily="2"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2">
              <a:lumMod val="50000"/>
            </a:schemeClr>
          </a:solidFill>
          <a:latin typeface="Roboto Medium" panose="02000000000000000000" pitchFamily="2" charset="0"/>
          <a:ea typeface="Roboto Medium" panose="02000000000000000000" pitchFamily="2"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lumMod val="50000"/>
            </a:schemeClr>
          </a:solidFill>
          <a:latin typeface="Roboto Medium" panose="02000000000000000000" pitchFamily="2" charset="0"/>
          <a:ea typeface="Roboto Medium" panose="02000000000000000000" pitchFamily="2"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2">
              <a:lumMod val="50000"/>
            </a:schemeClr>
          </a:solidFill>
          <a:latin typeface="Roboto Medium" panose="02000000000000000000" pitchFamily="2" charset="0"/>
          <a:ea typeface="Roboto Medium" panose="02000000000000000000" pitchFamily="2"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1.xml"/><Relationship Id="rId9"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mailto:mikemuin@medprojects.com"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mailto:mikemuin@medprojects.com"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RA Midyear Convention (3)" descr="PRA Midyear Convention (3)">
            <a:hlinkClick r:id="" action="ppaction://media"/>
            <a:extLst>
              <a:ext uri="{FF2B5EF4-FFF2-40B4-BE49-F238E27FC236}">
                <a16:creationId xmlns:a16="http://schemas.microsoft.com/office/drawing/2014/main" id="{14F8C957-B67A-9D8A-AC51-4D254EC2018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5078"/>
          <a:stretch/>
        </p:blipFill>
        <p:spPr>
          <a:xfrm>
            <a:off x="-13252" y="0"/>
            <a:ext cx="12344400" cy="6883400"/>
          </a:xfrm>
          <a:prstGeom prst="rect">
            <a:avLst/>
          </a:prstGeom>
        </p:spPr>
      </p:pic>
      <p:sp>
        <p:nvSpPr>
          <p:cNvPr id="4" name="Freeform 4"/>
          <p:cNvSpPr/>
          <p:nvPr/>
        </p:nvSpPr>
        <p:spPr>
          <a:xfrm>
            <a:off x="1091847" y="2288549"/>
            <a:ext cx="2280903" cy="2280903"/>
          </a:xfrm>
          <a:custGeom>
            <a:avLst/>
            <a:gdLst/>
            <a:ahLst/>
            <a:cxnLst/>
            <a:rect l="l" t="t" r="r" b="b"/>
            <a:pathLst>
              <a:path w="3421354" h="3421354">
                <a:moveTo>
                  <a:pt x="0" y="0"/>
                </a:moveTo>
                <a:lnTo>
                  <a:pt x="3421354" y="0"/>
                </a:lnTo>
                <a:lnTo>
                  <a:pt x="3421354" y="3421355"/>
                </a:lnTo>
                <a:lnTo>
                  <a:pt x="0" y="3421355"/>
                </a:lnTo>
                <a:lnTo>
                  <a:pt x="0" y="0"/>
                </a:lnTo>
                <a:close/>
              </a:path>
            </a:pathLst>
          </a:custGeom>
          <a:blipFill>
            <a:blip r:embed="rId6"/>
            <a:stretch>
              <a:fillRect/>
            </a:stretch>
          </a:blipFill>
        </p:spPr>
        <p:txBody>
          <a:bodyPr/>
          <a:lstStyle/>
          <a:p>
            <a:endParaRPr lang="en-US" sz="1200"/>
          </a:p>
        </p:txBody>
      </p:sp>
      <p:sp>
        <p:nvSpPr>
          <p:cNvPr id="8" name="Freeform 8"/>
          <p:cNvSpPr/>
          <p:nvPr/>
        </p:nvSpPr>
        <p:spPr>
          <a:xfrm>
            <a:off x="5740401" y="2009695"/>
            <a:ext cx="4522287" cy="1004451"/>
          </a:xfrm>
          <a:custGeom>
            <a:avLst/>
            <a:gdLst/>
            <a:ahLst/>
            <a:cxnLst/>
            <a:rect l="l" t="t" r="r" b="b"/>
            <a:pathLst>
              <a:path w="6783431" h="1506676">
                <a:moveTo>
                  <a:pt x="0" y="0"/>
                </a:moveTo>
                <a:lnTo>
                  <a:pt x="6783431" y="0"/>
                </a:lnTo>
                <a:lnTo>
                  <a:pt x="6783431" y="1506675"/>
                </a:lnTo>
                <a:lnTo>
                  <a:pt x="0" y="1506675"/>
                </a:lnTo>
                <a:lnTo>
                  <a:pt x="0" y="0"/>
                </a:lnTo>
                <a:close/>
              </a:path>
            </a:pathLst>
          </a:custGeom>
          <a:blipFill>
            <a:blip r:embed="rId7"/>
            <a:stretch>
              <a:fillRect r="-1536"/>
            </a:stretch>
          </a:blipFill>
        </p:spPr>
        <p:txBody>
          <a:bodyPr/>
          <a:lstStyle/>
          <a:p>
            <a:endParaRPr lang="en-US" sz="1200"/>
          </a:p>
        </p:txBody>
      </p:sp>
      <p:sp>
        <p:nvSpPr>
          <p:cNvPr id="9" name="Freeform 9"/>
          <p:cNvSpPr/>
          <p:nvPr/>
        </p:nvSpPr>
        <p:spPr>
          <a:xfrm>
            <a:off x="3399980" y="3081606"/>
            <a:ext cx="5629226" cy="1882428"/>
          </a:xfrm>
          <a:custGeom>
            <a:avLst/>
            <a:gdLst/>
            <a:ahLst/>
            <a:cxnLst/>
            <a:rect l="l" t="t" r="r" b="b"/>
            <a:pathLst>
              <a:path w="8443839" h="2823642">
                <a:moveTo>
                  <a:pt x="0" y="0"/>
                </a:moveTo>
                <a:lnTo>
                  <a:pt x="8443839" y="0"/>
                </a:lnTo>
                <a:lnTo>
                  <a:pt x="8443839" y="2823642"/>
                </a:lnTo>
                <a:lnTo>
                  <a:pt x="0" y="2823642"/>
                </a:lnTo>
                <a:lnTo>
                  <a:pt x="0" y="0"/>
                </a:lnTo>
                <a:close/>
              </a:path>
            </a:pathLst>
          </a:custGeom>
          <a:blipFill>
            <a:blip r:embed="rId8"/>
            <a:stretch>
              <a:fillRect r="-320"/>
            </a:stretch>
          </a:blipFill>
        </p:spPr>
        <p:txBody>
          <a:bodyPr/>
          <a:lstStyle/>
          <a:p>
            <a:endParaRPr lang="en-US" sz="1200"/>
          </a:p>
        </p:txBody>
      </p:sp>
      <p:sp>
        <p:nvSpPr>
          <p:cNvPr id="10" name="TextBox 10"/>
          <p:cNvSpPr txBox="1"/>
          <p:nvPr/>
        </p:nvSpPr>
        <p:spPr>
          <a:xfrm>
            <a:off x="4064000" y="783778"/>
            <a:ext cx="4271850" cy="904671"/>
          </a:xfrm>
          <a:prstGeom prst="rect">
            <a:avLst/>
          </a:prstGeom>
        </p:spPr>
        <p:txBody>
          <a:bodyPr wrap="square" lIns="0" tIns="0" rIns="0" bIns="0" rtlCol="0" anchor="t">
            <a:spAutoFit/>
          </a:bodyPr>
          <a:lstStyle/>
          <a:p>
            <a:pPr algn="ctr">
              <a:lnSpc>
                <a:spcPts val="3601"/>
              </a:lnSpc>
            </a:pPr>
            <a:r>
              <a:rPr lang="en-US" sz="2857" dirty="0">
                <a:solidFill>
                  <a:srgbClr val="000000"/>
                </a:solidFill>
                <a:latin typeface="Glacial Indifference"/>
                <a:ea typeface="Glacial Indifference"/>
                <a:cs typeface="Glacial Indifference"/>
                <a:sym typeface="Glacial Indifference"/>
              </a:rPr>
              <a:t>PRA Midyear Convention </a:t>
            </a:r>
          </a:p>
          <a:p>
            <a:pPr algn="ctr">
              <a:lnSpc>
                <a:spcPts val="3601"/>
              </a:lnSpc>
            </a:pPr>
            <a:r>
              <a:rPr lang="en-US" sz="2857" dirty="0">
                <a:solidFill>
                  <a:srgbClr val="000000"/>
                </a:solidFill>
                <a:latin typeface="Glacial Indifference"/>
                <a:ea typeface="Glacial Indifference"/>
                <a:cs typeface="Glacial Indifference"/>
                <a:sym typeface="Glacial Indifference"/>
              </a:rPr>
              <a:t>October 16 - 18, 2025</a:t>
            </a:r>
          </a:p>
        </p:txBody>
      </p:sp>
      <p:sp>
        <p:nvSpPr>
          <p:cNvPr id="11" name="TextBox 11"/>
          <p:cNvSpPr txBox="1"/>
          <p:nvPr/>
        </p:nvSpPr>
        <p:spPr>
          <a:xfrm>
            <a:off x="2190007" y="388713"/>
            <a:ext cx="7937883" cy="436017"/>
          </a:xfrm>
          <a:prstGeom prst="rect">
            <a:avLst/>
          </a:prstGeom>
        </p:spPr>
        <p:txBody>
          <a:bodyPr lIns="0" tIns="0" rIns="0" bIns="0" rtlCol="0" anchor="t">
            <a:spAutoFit/>
          </a:bodyPr>
          <a:lstStyle/>
          <a:p>
            <a:pPr algn="ctr">
              <a:lnSpc>
                <a:spcPts val="3374"/>
              </a:lnSpc>
            </a:pPr>
            <a:r>
              <a:rPr lang="en-US" sz="3124" b="1" dirty="0">
                <a:solidFill>
                  <a:srgbClr val="000000"/>
                </a:solidFill>
                <a:latin typeface="Glacial Indifference Bold"/>
                <a:ea typeface="Glacial Indifference Bold"/>
                <a:cs typeface="Glacial Indifference Bold"/>
                <a:sym typeface="Glacial Indifference Bold"/>
              </a:rPr>
              <a:t>PHILIPPINE RHEUMATOLOGY ASSOCIATION</a:t>
            </a:r>
          </a:p>
        </p:txBody>
      </p:sp>
      <p:sp>
        <p:nvSpPr>
          <p:cNvPr id="12" name="Freeform 12"/>
          <p:cNvSpPr/>
          <p:nvPr/>
        </p:nvSpPr>
        <p:spPr>
          <a:xfrm>
            <a:off x="8677494" y="3092762"/>
            <a:ext cx="2002682" cy="1655226"/>
          </a:xfrm>
          <a:custGeom>
            <a:avLst/>
            <a:gdLst/>
            <a:ahLst/>
            <a:cxnLst/>
            <a:rect l="l" t="t" r="r" b="b"/>
            <a:pathLst>
              <a:path w="3004023" h="2482839">
                <a:moveTo>
                  <a:pt x="0" y="0"/>
                </a:moveTo>
                <a:lnTo>
                  <a:pt x="3004023" y="0"/>
                </a:lnTo>
                <a:lnTo>
                  <a:pt x="3004023" y="2482839"/>
                </a:lnTo>
                <a:lnTo>
                  <a:pt x="0" y="2482839"/>
                </a:lnTo>
                <a:lnTo>
                  <a:pt x="0" y="0"/>
                </a:lnTo>
                <a:close/>
              </a:path>
            </a:pathLst>
          </a:custGeom>
          <a:blipFill>
            <a:blip r:embed="rId9"/>
            <a:stretch>
              <a:fillRect l="-306862" t="-284096" r="-4950" b="-307930"/>
            </a:stretch>
          </a:blipFill>
        </p:spPr>
        <p:txBody>
          <a:bodyPr/>
          <a:lstStyle/>
          <a:p>
            <a:endParaRPr lang="en-US" sz="1200"/>
          </a:p>
        </p:txBody>
      </p:sp>
      <p:sp>
        <p:nvSpPr>
          <p:cNvPr id="13" name="Freeform 13"/>
          <p:cNvSpPr/>
          <p:nvPr/>
        </p:nvSpPr>
        <p:spPr>
          <a:xfrm>
            <a:off x="3524557" y="2101381"/>
            <a:ext cx="2266643" cy="1022819"/>
          </a:xfrm>
          <a:custGeom>
            <a:avLst/>
            <a:gdLst/>
            <a:ahLst/>
            <a:cxnLst/>
            <a:rect l="l" t="t" r="r" b="b"/>
            <a:pathLst>
              <a:path w="3399965" h="1534229">
                <a:moveTo>
                  <a:pt x="0" y="0"/>
                </a:moveTo>
                <a:lnTo>
                  <a:pt x="3399965" y="0"/>
                </a:lnTo>
                <a:lnTo>
                  <a:pt x="3399965" y="1534228"/>
                </a:lnTo>
                <a:lnTo>
                  <a:pt x="0" y="1534228"/>
                </a:lnTo>
                <a:lnTo>
                  <a:pt x="0" y="0"/>
                </a:lnTo>
                <a:close/>
              </a:path>
            </a:pathLst>
          </a:custGeom>
          <a:blipFill>
            <a:blip r:embed="rId10">
              <a:alphaModFix amt="81000"/>
            </a:blip>
            <a:stretch>
              <a:fillRect l="-10389" t="-263520" r="-177711" b="-523221"/>
            </a:stretch>
          </a:blipFill>
        </p:spPr>
        <p:txBody>
          <a:bodyPr/>
          <a:lstStyle/>
          <a:p>
            <a:endParaRPr lang="en-US" sz="1200"/>
          </a:p>
        </p:txBody>
      </p:sp>
    </p:spTree>
    <p:extLst>
      <p:ext uri="{BB962C8B-B14F-4D97-AF65-F5344CB8AC3E}">
        <p14:creationId xmlns:p14="http://schemas.microsoft.com/office/powerpoint/2010/main" val="3767881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dirty="0"/>
              <a:t>Supporting Data-Driven Governance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EMRs must generate timely, accurate, and actionable data</a:t>
            </a:r>
          </a:p>
          <a:p>
            <a:pPr lvl="0"/>
            <a:r>
              <a:rPr lang="en-PH" dirty="0"/>
              <a:t>Enables better decision-making and resource allocation</a:t>
            </a:r>
          </a:p>
          <a:p>
            <a:pPr lvl="0"/>
            <a:r>
              <a:rPr lang="en-PH" dirty="0"/>
              <a:t>Supports evidence-informed policy and planning</a:t>
            </a:r>
          </a:p>
          <a:p>
            <a:pPr lvl="0"/>
            <a:r>
              <a:rPr lang="en-PH" dirty="0">
                <a:highlight>
                  <a:srgbClr val="FFFF00"/>
                </a:highlight>
              </a:rPr>
              <a:t>Minimizes data entry burden</a:t>
            </a:r>
            <a:r>
              <a:rPr lang="en-PH" dirty="0"/>
              <a:t> for healthcare workers</a:t>
            </a:r>
          </a:p>
          <a:p>
            <a:pPr lvl="0"/>
            <a:r>
              <a:rPr lang="en-PH" dirty="0"/>
              <a:t>Upholds patient privacy and confidentiality</a:t>
            </a:r>
          </a:p>
          <a:p>
            <a:pPr lvl="0"/>
            <a:r>
              <a:rPr lang="en-PH" dirty="0"/>
              <a:t>Compliance with Data Privacy Act of 2012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Autofit/>
          </a:bodyPr>
          <a:lstStyle/>
          <a:p>
            <a:pPr lvl="0"/>
            <a:r>
              <a:rPr lang="en-PH" sz="3600" dirty="0"/>
              <a:t>What Doctors Should Know: New Care Delivery Model</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UHC emphasizes shift to </a:t>
            </a:r>
            <a:r>
              <a:rPr lang="en-PH" sz="2400" dirty="0">
                <a:highlight>
                  <a:srgbClr val="FFFF00"/>
                </a:highlight>
              </a:rPr>
              <a:t>prioritize primary care</a:t>
            </a:r>
          </a:p>
          <a:p>
            <a:pPr lvl="0"/>
            <a:r>
              <a:rPr lang="en-PH" sz="2400" dirty="0"/>
              <a:t>EMRs enable Primary Care Providers as </a:t>
            </a:r>
            <a:r>
              <a:rPr lang="en-PH" sz="2400" dirty="0">
                <a:highlight>
                  <a:srgbClr val="FFFF00"/>
                </a:highlight>
              </a:rPr>
              <a:t>initial contact and navigator</a:t>
            </a:r>
          </a:p>
          <a:p>
            <a:pPr lvl="1"/>
            <a:endParaRPr lang="en-PH" sz="2000" dirty="0"/>
          </a:p>
          <a:p>
            <a:pPr lvl="0"/>
            <a:r>
              <a:rPr lang="en-PH" sz="2400" dirty="0"/>
              <a:t>EMRs should incorporate Clinical Practice Guidelines</a:t>
            </a:r>
          </a:p>
          <a:p>
            <a:pPr lvl="0"/>
            <a:r>
              <a:rPr lang="en-PH" sz="2400" dirty="0"/>
              <a:t>Standardizes clinical care and improves quality</a:t>
            </a:r>
          </a:p>
          <a:p>
            <a:pPr lvl="0"/>
            <a:r>
              <a:rPr lang="en-PH" sz="2400" dirty="0"/>
              <a:t>Reduces unexplained variation in practice</a:t>
            </a:r>
          </a:p>
          <a:p>
            <a:pPr lvl="0"/>
            <a:r>
              <a:rPr lang="en-PH" sz="2400" dirty="0"/>
              <a:t>Core purpose:</a:t>
            </a:r>
          </a:p>
          <a:p>
            <a:pPr lvl="1"/>
            <a:r>
              <a:rPr lang="en-PH" sz="2000" dirty="0"/>
              <a:t>Systemic care quality and safety benefits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Financial Accountability and Reimbursement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PhilHealth moving toward </a:t>
            </a:r>
            <a:r>
              <a:rPr lang="en-PH" sz="2400" dirty="0">
                <a:highlight>
                  <a:srgbClr val="FFFF00"/>
                </a:highlight>
              </a:rPr>
              <a:t>performance-driven</a:t>
            </a:r>
            <a:r>
              <a:rPr lang="en-PH" sz="2400" dirty="0"/>
              <a:t> payment mechanisms</a:t>
            </a:r>
          </a:p>
          <a:p>
            <a:pPr lvl="0"/>
            <a:r>
              <a:rPr lang="en-PH" sz="2400" dirty="0"/>
              <a:t>EMRs track utilization and performance</a:t>
            </a:r>
          </a:p>
          <a:p>
            <a:pPr lvl="0"/>
            <a:r>
              <a:rPr lang="en-PH" sz="2400" dirty="0">
                <a:highlight>
                  <a:srgbClr val="FFFF00"/>
                </a:highlight>
              </a:rPr>
              <a:t>Provider quality metrics</a:t>
            </a:r>
            <a:r>
              <a:rPr lang="en-PH" sz="2400" dirty="0"/>
              <a:t> linked to EMR-based evidence</a:t>
            </a:r>
          </a:p>
          <a:p>
            <a:pPr lvl="0"/>
            <a:r>
              <a:rPr lang="en-PH" sz="2400" dirty="0"/>
              <a:t>EMRs crucial for electronic claims processing</a:t>
            </a:r>
          </a:p>
          <a:p>
            <a:pPr lvl="0"/>
            <a:r>
              <a:rPr lang="en-PH" sz="2400" dirty="0"/>
              <a:t>Compliant EMR-generated submissions required for payment</a:t>
            </a:r>
          </a:p>
          <a:p>
            <a:pPr lvl="0"/>
            <a:r>
              <a:rPr lang="en-PH" sz="2400" dirty="0"/>
              <a:t>Submissions must be recorded at point of care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Addressing the Data Burden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Current EMR implementations create </a:t>
            </a:r>
            <a:r>
              <a:rPr lang="en-PH" sz="2400" dirty="0">
                <a:highlight>
                  <a:srgbClr val="FFFF00"/>
                </a:highlight>
              </a:rPr>
              <a:t>significant data entry burden</a:t>
            </a:r>
          </a:p>
          <a:p>
            <a:pPr lvl="0"/>
            <a:r>
              <a:rPr lang="en-PH" sz="2400" dirty="0"/>
              <a:t>Reduces healthcare workers’ capacity for direct care delivery</a:t>
            </a:r>
          </a:p>
          <a:p>
            <a:pPr lvl="0"/>
            <a:r>
              <a:rPr lang="en-PH" sz="2400" dirty="0"/>
              <a:t>System should be built into end-user requirements</a:t>
            </a:r>
          </a:p>
          <a:p>
            <a:pPr lvl="0"/>
            <a:r>
              <a:rPr lang="en-PH" sz="2400" dirty="0"/>
              <a:t>Goal:</a:t>
            </a:r>
          </a:p>
          <a:p>
            <a:pPr lvl="1"/>
            <a:r>
              <a:rPr lang="en-PH" sz="2000" dirty="0"/>
              <a:t>Maximize care delivery effectiveness</a:t>
            </a:r>
          </a:p>
          <a:p>
            <a:pPr lvl="1"/>
            <a:r>
              <a:rPr lang="en-PH" sz="2000" dirty="0"/>
              <a:t>Minimize data entry time and effort</a:t>
            </a:r>
          </a:p>
          <a:p>
            <a:pPr lvl="0"/>
            <a:r>
              <a:rPr lang="en-PH" sz="2400" dirty="0"/>
              <a:t>Doctors’ data inputs feed National Health Data Repository</a:t>
            </a:r>
          </a:p>
          <a:p>
            <a:pPr lvl="0"/>
            <a:r>
              <a:rPr lang="en-PH" sz="2400" dirty="0"/>
              <a:t>Critical role in providing timely, accurate information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Call to Action for Doctors (Part 1)</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Champion digital adoption and transformation</a:t>
            </a:r>
          </a:p>
          <a:p>
            <a:pPr lvl="0"/>
            <a:r>
              <a:rPr lang="en-PH" dirty="0"/>
              <a:t>Implement EMR systems that have passed validation</a:t>
            </a:r>
          </a:p>
          <a:p>
            <a:pPr lvl="0"/>
            <a:r>
              <a:rPr lang="en-PH" dirty="0"/>
              <a:t>Use EMR real-time during patient encounters</a:t>
            </a:r>
          </a:p>
          <a:p>
            <a:pPr lvl="0"/>
            <a:r>
              <a:rPr lang="en-PH" dirty="0"/>
              <a:t>No batch encoding after patient visits</a:t>
            </a:r>
          </a:p>
          <a:p>
            <a:pPr lvl="0"/>
            <a:r>
              <a:rPr lang="en-PH" dirty="0"/>
              <a:t>Ensure data integrity at point of care</a:t>
            </a:r>
          </a:p>
          <a:p>
            <a:pPr lvl="0"/>
            <a:r>
              <a:rPr lang="en-PH" dirty="0"/>
              <a:t>Use compliant, EMR-generated submissions exclusively</a:t>
            </a:r>
          </a:p>
          <a:p>
            <a:pPr lvl="0"/>
            <a:r>
              <a:rPr lang="en-PH" dirty="0"/>
              <a:t>Review data in EMRs to maintain accuracy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Call to Action for Doctors (Part 2)</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Drive system improvement by articulating functional specifications</a:t>
            </a:r>
          </a:p>
          <a:p>
            <a:pPr lvl="0"/>
            <a:r>
              <a:rPr lang="en-PH" dirty="0"/>
              <a:t>Advocate for systems with minimal data entry burden</a:t>
            </a:r>
          </a:p>
          <a:p>
            <a:pPr lvl="0"/>
            <a:r>
              <a:rPr lang="en-PH" dirty="0"/>
              <a:t>Support incorporation of Integrated Care Pathways</a:t>
            </a:r>
          </a:p>
          <a:p>
            <a:pPr lvl="0"/>
            <a:r>
              <a:rPr lang="en-PH" dirty="0"/>
              <a:t>Work with facility management to ensure EMR linkages</a:t>
            </a:r>
          </a:p>
          <a:p>
            <a:pPr lvl="0"/>
            <a:r>
              <a:rPr lang="en-PH" dirty="0"/>
              <a:t>Use EMR for patient navigation and two-way referrals</a:t>
            </a:r>
          </a:p>
          <a:p>
            <a:pPr lvl="0"/>
            <a:r>
              <a:rPr lang="en-PH" dirty="0"/>
              <a:t>Advocate for permanent positions for </a:t>
            </a:r>
            <a:r>
              <a:rPr lang="en-PH" dirty="0">
                <a:highlight>
                  <a:srgbClr val="FFFF00"/>
                </a:highlight>
              </a:rPr>
              <a:t>digital health teams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Benefits of Successful EMR Adoption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All stakeholders agree HIS is relevant to achieving UHC goals</a:t>
            </a:r>
          </a:p>
          <a:p>
            <a:pPr lvl="0"/>
            <a:r>
              <a:rPr lang="en-PH" dirty="0"/>
              <a:t>Data-driven governance with timely, accurate, actionable data</a:t>
            </a:r>
          </a:p>
          <a:p>
            <a:pPr lvl="0"/>
            <a:r>
              <a:rPr lang="en-PH" dirty="0"/>
              <a:t>Better policy decisions and resource allocation</a:t>
            </a:r>
          </a:p>
          <a:p>
            <a:pPr lvl="0"/>
            <a:r>
              <a:rPr lang="en-PH" dirty="0">
                <a:highlight>
                  <a:srgbClr val="FFFF00"/>
                </a:highlight>
              </a:rPr>
              <a:t>Improved health outcomes</a:t>
            </a:r>
            <a:r>
              <a:rPr lang="en-PH" dirty="0"/>
              <a:t> through data coordination</a:t>
            </a:r>
          </a:p>
          <a:p>
            <a:pPr lvl="0"/>
            <a:r>
              <a:rPr lang="en-PH" dirty="0"/>
              <a:t>Strong and interconnected referral systems</a:t>
            </a:r>
          </a:p>
          <a:p>
            <a:pPr lvl="0"/>
            <a:r>
              <a:rPr lang="en-PH" dirty="0"/>
              <a:t>Expedites financial claims and hospital reimbursements</a:t>
            </a:r>
          </a:p>
          <a:p>
            <a:pPr lvl="0"/>
            <a:r>
              <a:rPr lang="en-PH" dirty="0">
                <a:highlight>
                  <a:srgbClr val="FFFF00"/>
                </a:highlight>
              </a:rPr>
              <a:t>Financial efficiency</a:t>
            </a:r>
            <a:r>
              <a:rPr lang="en-PH" dirty="0"/>
              <a:t> across the healthcare system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Reality: Challenges in Implementation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Interoperability remains key challenge across integration sites</a:t>
            </a:r>
          </a:p>
          <a:p>
            <a:pPr lvl="0"/>
            <a:r>
              <a:rPr lang="en-PH" dirty="0"/>
              <a:t>Referrals and patient history still paper-based</a:t>
            </a:r>
          </a:p>
          <a:p>
            <a:pPr lvl="0"/>
            <a:r>
              <a:rPr lang="en-PH" dirty="0"/>
              <a:t>Proliferation of multiple systems:</a:t>
            </a:r>
          </a:p>
          <a:p>
            <a:pPr lvl="1"/>
            <a:r>
              <a:rPr lang="en-PH" dirty="0" err="1"/>
              <a:t>iClinicSys</a:t>
            </a:r>
            <a:endParaRPr lang="en-PH" dirty="0"/>
          </a:p>
          <a:p>
            <a:pPr lvl="1"/>
            <a:r>
              <a:rPr lang="en-PH" dirty="0" err="1"/>
              <a:t>iHOMIS</a:t>
            </a:r>
            <a:endParaRPr lang="en-PH" dirty="0"/>
          </a:p>
          <a:p>
            <a:pPr lvl="1"/>
            <a:r>
              <a:rPr lang="en-PH" dirty="0"/>
              <a:t>Google Forms</a:t>
            </a:r>
          </a:p>
          <a:p>
            <a:pPr lvl="1"/>
            <a:r>
              <a:rPr lang="en-PH" dirty="0"/>
              <a:t>Private EMRs</a:t>
            </a:r>
          </a:p>
          <a:p>
            <a:pPr lvl="0"/>
            <a:r>
              <a:rPr lang="en-PH" dirty="0"/>
              <a:t>Healthcare workers use multiple systems simultaneously</a:t>
            </a:r>
          </a:p>
          <a:p>
            <a:pPr lvl="0"/>
            <a:r>
              <a:rPr lang="en-PH" dirty="0">
                <a:highlight>
                  <a:srgbClr val="FF00FF"/>
                </a:highlight>
              </a:rPr>
              <a:t>Double or triple encoding</a:t>
            </a:r>
            <a:r>
              <a:rPr lang="en-PH" dirty="0"/>
              <a:t> of same information required</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Continued Reliance on Paper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Many facilities continue using paper-based systems</a:t>
            </a:r>
          </a:p>
          <a:p>
            <a:pPr lvl="0"/>
            <a:r>
              <a:rPr lang="en-PH"/>
              <a:t>Causes:</a:t>
            </a:r>
          </a:p>
          <a:p>
            <a:pPr lvl="1"/>
            <a:r>
              <a:rPr lang="en-PH"/>
              <a:t>Financial constraints</a:t>
            </a:r>
          </a:p>
          <a:p>
            <a:pPr lvl="1"/>
            <a:r>
              <a:rPr lang="en-PH"/>
              <a:t>Inadequate equipment</a:t>
            </a:r>
          </a:p>
          <a:p>
            <a:pPr lvl="1"/>
            <a:r>
              <a:rPr lang="en-PH"/>
              <a:t>Poor internet connectivity</a:t>
            </a:r>
          </a:p>
          <a:p>
            <a:pPr lvl="0"/>
            <a:r>
              <a:rPr lang="en-PH"/>
              <a:t>Common workaround: “Back encoding”</a:t>
            </a:r>
          </a:p>
          <a:p>
            <a:pPr lvl="0"/>
            <a:r>
              <a:rPr lang="en-PH"/>
              <a:t>Data collected on paper first</a:t>
            </a:r>
          </a:p>
          <a:p>
            <a:pPr lvl="0"/>
            <a:r>
              <a:rPr lang="en-PH"/>
              <a:t>Transferred to digital systems later</a:t>
            </a:r>
          </a:p>
          <a:p>
            <a:pPr lvl="0"/>
            <a:r>
              <a:rPr lang="en-PH"/>
              <a:t>Undermines real-time data availability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Workforce and Financial Hurdles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Lack of human resources for HIS</a:t>
            </a:r>
            <a:r>
              <a:rPr lang="en-PH" dirty="0"/>
              <a:t> is pressing issue</a:t>
            </a:r>
          </a:p>
          <a:p>
            <a:pPr lvl="0"/>
            <a:r>
              <a:rPr lang="en-PH" dirty="0"/>
              <a:t>Most ICT personnel hired under contractual arrangements</a:t>
            </a:r>
          </a:p>
          <a:p>
            <a:pPr lvl="0"/>
            <a:r>
              <a:rPr lang="en-PH" dirty="0"/>
              <a:t>Results in high turnover and difficulty sustaining systems</a:t>
            </a:r>
          </a:p>
          <a:p>
            <a:pPr lvl="0"/>
            <a:r>
              <a:rPr lang="en-PH" dirty="0"/>
              <a:t>Staff perform high-level ICT tasks beyond their skills</a:t>
            </a:r>
          </a:p>
          <a:p>
            <a:pPr lvl="0"/>
            <a:r>
              <a:rPr lang="en-PH" dirty="0"/>
              <a:t>Financial constraints result in inadequate IT infrastructure</a:t>
            </a:r>
          </a:p>
          <a:p>
            <a:pPr lvl="0"/>
            <a:r>
              <a:rPr lang="en-PH" dirty="0"/>
              <a:t>PhilHealth incentives for HIS not received by stakeholders</a:t>
            </a:r>
          </a:p>
          <a:p>
            <a:pPr lvl="0"/>
            <a:r>
              <a:rPr lang="en-PH" dirty="0"/>
              <a:t>Some stakeholders unaware of incentivization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5F5A01-7F3D-5516-6CFE-30E58068087C}"/>
              </a:ext>
            </a:extLst>
          </p:cNvPr>
          <p:cNvSpPr>
            <a:spLocks noGrp="1"/>
          </p:cNvSpPr>
          <p:nvPr>
            <p:ph type="title"/>
          </p:nvPr>
        </p:nvSpPr>
        <p:spPr>
          <a:xfrm>
            <a:off x="831850" y="1709738"/>
            <a:ext cx="10515600" cy="2852737"/>
          </a:xfrm>
        </p:spPr>
        <p:txBody>
          <a:bodyPr>
            <a:normAutofit/>
          </a:bodyPr>
          <a:lstStyle/>
          <a:p>
            <a:pPr lvl="0"/>
            <a:r>
              <a:rPr lang="en-PH" sz="4800" dirty="0"/>
              <a:t>Universal Health Care (UHC) and Electronic Medical Records (EMR)</a:t>
            </a:r>
          </a:p>
        </p:txBody>
      </p:sp>
      <p:sp>
        <p:nvSpPr>
          <p:cNvPr id="4" name="Text Placeholder 3">
            <a:extLst>
              <a:ext uri="{FF2B5EF4-FFF2-40B4-BE49-F238E27FC236}">
                <a16:creationId xmlns:a16="http://schemas.microsoft.com/office/drawing/2014/main" id="{D5161B47-BA22-073C-DAC3-9C7B7D147220}"/>
              </a:ext>
            </a:extLst>
          </p:cNvPr>
          <p:cNvSpPr>
            <a:spLocks noGrp="1"/>
          </p:cNvSpPr>
          <p:nvPr>
            <p:ph type="body" idx="1"/>
          </p:nvPr>
        </p:nvSpPr>
        <p:spPr/>
        <p:txBody>
          <a:bodyPr/>
          <a:lstStyle/>
          <a:p>
            <a:r>
              <a:rPr lang="en-US" dirty="0"/>
              <a:t>Dr. Mike Muin</a:t>
            </a:r>
          </a:p>
          <a:p>
            <a:r>
              <a:rPr lang="en-US" dirty="0">
                <a:hlinkClick r:id="rId3"/>
              </a:rPr>
              <a:t>mikemuin@medprojects.com</a:t>
            </a:r>
            <a:endParaRPr lang="en-US" dirty="0"/>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Impact on Patients and Claims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Lack of interoperability affects patient care</a:t>
            </a:r>
          </a:p>
          <a:p>
            <a:pPr lvl="0"/>
            <a:r>
              <a:rPr lang="en-PH"/>
              <a:t>Data duplication issues with PhilHealth ID numbers</a:t>
            </a:r>
          </a:p>
          <a:p>
            <a:pPr lvl="0"/>
            <a:r>
              <a:rPr lang="en-PH"/>
              <a:t>Inconsistent patient identification across systems</a:t>
            </a:r>
          </a:p>
          <a:p>
            <a:pPr lvl="0"/>
            <a:r>
              <a:rPr lang="en-PH"/>
              <a:t>Persistent problem of claim rejections</a:t>
            </a:r>
          </a:p>
          <a:p>
            <a:pPr lvl="0"/>
            <a:r>
              <a:rPr lang="en-PH"/>
              <a:t>Reimbursement concerns for patients and providers</a:t>
            </a:r>
          </a:p>
          <a:p>
            <a:pPr lvl="0"/>
            <a:r>
              <a:rPr lang="en-PH"/>
              <a:t>Delays in receiving healthcare funding</a:t>
            </a:r>
          </a:p>
          <a:p>
            <a:pPr lvl="0"/>
            <a:r>
              <a:rPr lang="en-PH"/>
              <a:t>Financial strain on healthcare organizations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Consequences of Non-Standard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Current PhilHealth e-claims systems use APIs</a:t>
            </a:r>
          </a:p>
          <a:p>
            <a:pPr lvl="0"/>
            <a:r>
              <a:rPr lang="en-PH" dirty="0"/>
              <a:t>Not compliant with standardized FHIR messaging</a:t>
            </a:r>
          </a:p>
          <a:p>
            <a:pPr lvl="0"/>
            <a:r>
              <a:rPr lang="en-PH" dirty="0"/>
              <a:t>Risk: Proliferation of multiple non-standard API endpoints</a:t>
            </a:r>
          </a:p>
          <a:p>
            <a:pPr lvl="0"/>
            <a:r>
              <a:rPr lang="en-PH" dirty="0">
                <a:highlight>
                  <a:srgbClr val="FFFF00"/>
                </a:highlight>
              </a:rPr>
              <a:t>Each system integration requires custom development</a:t>
            </a:r>
          </a:p>
          <a:p>
            <a:pPr lvl="0"/>
            <a:r>
              <a:rPr lang="en-PH" dirty="0"/>
              <a:t>Significantly increases development costs and complexity</a:t>
            </a:r>
          </a:p>
          <a:p>
            <a:pPr lvl="0"/>
            <a:r>
              <a:rPr lang="en-PH" dirty="0"/>
              <a:t>Reduces system reliability and data consistency</a:t>
            </a:r>
          </a:p>
          <a:p>
            <a:pPr lvl="0"/>
            <a:r>
              <a:rPr lang="en-PH" dirty="0"/>
              <a:t>Makes maintenance and updates more difficult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Cost of Non-Adoption: Systemic Impact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Fragmented data disrupts continuity of care</a:t>
            </a:r>
          </a:p>
          <a:p>
            <a:pPr lvl="0"/>
            <a:r>
              <a:rPr lang="en-PH" dirty="0"/>
              <a:t>Non-networked facilities create health system blind spots</a:t>
            </a:r>
          </a:p>
          <a:p>
            <a:pPr lvl="0"/>
            <a:r>
              <a:rPr lang="en-PH" dirty="0"/>
              <a:t>Loss of quality and safety benefits</a:t>
            </a:r>
          </a:p>
          <a:p>
            <a:pPr lvl="0"/>
            <a:r>
              <a:rPr lang="en-PH" dirty="0"/>
              <a:t>Health information cannot be seamlessly exchanged</a:t>
            </a:r>
          </a:p>
          <a:p>
            <a:pPr lvl="0"/>
            <a:r>
              <a:rPr lang="en-PH" dirty="0"/>
              <a:t>Compromises systemic care quality and safety</a:t>
            </a:r>
          </a:p>
          <a:p>
            <a:pPr lvl="0"/>
            <a:r>
              <a:rPr lang="en-PH" dirty="0"/>
              <a:t>Impaired decision-making due to inaccessible data</a:t>
            </a:r>
          </a:p>
          <a:p>
            <a:pPr lvl="0"/>
            <a:r>
              <a:rPr lang="en-PH" dirty="0"/>
              <a:t>Poor quality and untimely data reporting</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Cost of Non-Adoption: Operational Impact</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highlight>
                  <a:srgbClr val="FFFF00"/>
                </a:highlight>
              </a:rPr>
              <a:t>Increased workload</a:t>
            </a:r>
            <a:r>
              <a:rPr lang="en-PH" dirty="0"/>
              <a:t> and inefficiency for healthcare workers</a:t>
            </a:r>
          </a:p>
          <a:p>
            <a:pPr lvl="0"/>
            <a:r>
              <a:rPr lang="en-PH" dirty="0"/>
              <a:t>High data entry burden reduces capacity to deliver care</a:t>
            </a:r>
          </a:p>
          <a:p>
            <a:pPr lvl="0"/>
            <a:r>
              <a:rPr lang="en-PH" dirty="0"/>
              <a:t>Double or triple encoding wastes valuable time</a:t>
            </a:r>
          </a:p>
          <a:p>
            <a:pPr lvl="0"/>
            <a:r>
              <a:rPr lang="en-PH" dirty="0"/>
              <a:t>Resources diverted from direct patient care</a:t>
            </a:r>
          </a:p>
          <a:p>
            <a:pPr lvl="0"/>
            <a:r>
              <a:rPr lang="en-PH" dirty="0"/>
              <a:t>Staff burnout due to administrative burden</a:t>
            </a:r>
          </a:p>
          <a:p>
            <a:pPr lvl="0"/>
            <a:r>
              <a:rPr lang="en-PH" dirty="0"/>
              <a:t>Inability to track utilization of essential services</a:t>
            </a:r>
          </a:p>
          <a:p>
            <a:pPr lvl="0"/>
            <a:r>
              <a:rPr lang="en-PH" dirty="0"/>
              <a:t>Hinders monitoring and evaluation efforts</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rmAutofit fontScale="90000"/>
          </a:bodyPr>
          <a:lstStyle/>
          <a:p>
            <a:pPr lvl="0"/>
            <a:r>
              <a:rPr lang="en-PH"/>
              <a:t>Cost of Non-Adoption: Regulatory and Financial</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a:t>Licensing and contracting risk:</a:t>
            </a:r>
          </a:p>
          <a:p>
            <a:pPr lvl="1"/>
            <a:r>
              <a:rPr lang="en-PH"/>
              <a:t>Data submission via HIS required for DOH license</a:t>
            </a:r>
          </a:p>
          <a:p>
            <a:pPr lvl="1"/>
            <a:r>
              <a:rPr lang="en-PH"/>
              <a:t>Required for PhilHealth accreditation</a:t>
            </a:r>
          </a:p>
          <a:p>
            <a:pPr lvl="0"/>
            <a:r>
              <a:rPr lang="en-PH"/>
              <a:t>Loss of incentives and delayed payments</a:t>
            </a:r>
          </a:p>
          <a:p>
            <a:pPr lvl="0"/>
            <a:r>
              <a:rPr lang="en-PH"/>
              <a:t>PhilHealth links payment to compliant EMR submissions</a:t>
            </a:r>
          </a:p>
          <a:p>
            <a:pPr lvl="0"/>
            <a:r>
              <a:rPr lang="en-PH"/>
              <a:t>Non-compliance risks delays in claims processing</a:t>
            </a:r>
          </a:p>
          <a:p>
            <a:pPr lvl="0"/>
            <a:r>
              <a:rPr lang="en-PH"/>
              <a:t>Loss of performance-based incentives</a:t>
            </a:r>
          </a:p>
          <a:p>
            <a:pPr lvl="0"/>
            <a:r>
              <a:rPr lang="en-PH"/>
              <a:t>Financial sustainability of healthcare facilities at risk</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Summary of Key Takeaways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UHC Law requires </a:t>
            </a:r>
            <a:r>
              <a:rPr lang="en-PH" dirty="0">
                <a:highlight>
                  <a:srgbClr val="FFFF00"/>
                </a:highlight>
              </a:rPr>
              <a:t>interoperable EMRs</a:t>
            </a:r>
          </a:p>
          <a:p>
            <a:pPr lvl="0"/>
            <a:r>
              <a:rPr lang="en-PH" dirty="0"/>
              <a:t>Implementation challenged by:</a:t>
            </a:r>
          </a:p>
          <a:p>
            <a:pPr lvl="1"/>
            <a:r>
              <a:rPr lang="en-PH" dirty="0"/>
              <a:t>Fragmented systems</a:t>
            </a:r>
          </a:p>
          <a:p>
            <a:pPr lvl="1"/>
            <a:r>
              <a:rPr lang="en-PH" dirty="0"/>
              <a:t>Severe HR shortages</a:t>
            </a:r>
          </a:p>
          <a:p>
            <a:pPr lvl="1"/>
            <a:r>
              <a:rPr lang="en-PH" dirty="0"/>
              <a:t>Insufficient funding and infrastructure</a:t>
            </a:r>
          </a:p>
          <a:p>
            <a:pPr lvl="1"/>
            <a:r>
              <a:rPr lang="en-PH" dirty="0"/>
              <a:t>Reliance on paper and double-encoding</a:t>
            </a:r>
          </a:p>
          <a:p>
            <a:pPr lvl="0"/>
            <a:r>
              <a:rPr lang="en-PH" dirty="0"/>
              <a:t>Effective HIS essential for UHC goals</a:t>
            </a:r>
          </a:p>
          <a:p>
            <a:pPr lvl="0"/>
            <a:r>
              <a:rPr lang="en-PH" dirty="0"/>
              <a:t>Equitable, efficient, transparent health services depend on EMR success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normAutofit fontScale="90000"/>
          </a:bodyPr>
          <a:lstStyle/>
          <a:p>
            <a:pPr lvl="0"/>
            <a:r>
              <a:rPr lang="en-PH"/>
              <a:t>Priority Actions for Strengthening Implementation</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Require top leadership participation in steering committees</a:t>
            </a:r>
          </a:p>
          <a:p>
            <a:pPr lvl="0"/>
            <a:r>
              <a:rPr lang="en-PH" dirty="0"/>
              <a:t>Ensure policy continuity and enforcement</a:t>
            </a:r>
          </a:p>
          <a:p>
            <a:pPr lvl="0"/>
            <a:r>
              <a:rPr lang="en-PH" dirty="0"/>
              <a:t>Secure dedicated HIS budget lines within DOH and PhilHealth</a:t>
            </a:r>
          </a:p>
          <a:p>
            <a:pPr lvl="0"/>
            <a:r>
              <a:rPr lang="en-PH" dirty="0"/>
              <a:t>Link PhilHealth reimbursements to HIS adoption</a:t>
            </a:r>
          </a:p>
          <a:p>
            <a:pPr lvl="0"/>
            <a:r>
              <a:rPr lang="en-PH" dirty="0"/>
              <a:t>Incentivize standards-compliant EMR use</a:t>
            </a:r>
          </a:p>
          <a:p>
            <a:pPr lvl="0"/>
            <a:r>
              <a:rPr lang="en-PH" dirty="0"/>
              <a:t>Create permanent digital health positions in hospitals and RHUs</a:t>
            </a:r>
          </a:p>
          <a:p>
            <a:pPr lvl="0"/>
            <a:r>
              <a:rPr lang="en-PH" dirty="0"/>
              <a:t>Provide ongoing EMR support, configuration, and data stewardship</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p:txBody>
          <a:bodyPr/>
          <a:lstStyle/>
          <a:p>
            <a:pPr lvl="0"/>
            <a:r>
              <a:rPr lang="en-PH"/>
              <a:t>Thank You</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type="body" idx="1"/>
          </p:nvPr>
        </p:nvSpPr>
        <p:spPr/>
        <p:txBody>
          <a:bodyPr/>
          <a:lstStyle/>
          <a:p>
            <a:pPr lvl="0"/>
            <a:r>
              <a:rPr lang="en-PH" dirty="0"/>
              <a:t>Dr. Mike Muin</a:t>
            </a:r>
          </a:p>
          <a:p>
            <a:pPr lvl="0"/>
            <a:r>
              <a:rPr lang="en-PH" dirty="0">
                <a:hlinkClick r:id="rId3"/>
              </a:rPr>
              <a:t>mikemuin@medprojects.com</a:t>
            </a:r>
            <a:endParaRPr lang="en-PH" dirty="0"/>
          </a:p>
          <a:p>
            <a:pPr lvl="0"/>
            <a:endParaRPr lang="en-PH"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The EMR Mandate and Core Components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dirty="0"/>
              <a:t>UHC Law explicitly </a:t>
            </a:r>
            <a:r>
              <a:rPr lang="en-PH" dirty="0">
                <a:highlight>
                  <a:srgbClr val="FFFF00"/>
                </a:highlight>
              </a:rPr>
              <a:t>mandates Electronic Medical Records</a:t>
            </a:r>
          </a:p>
          <a:p>
            <a:pPr lvl="0"/>
            <a:r>
              <a:rPr lang="en-PH" dirty="0"/>
              <a:t>Part of larger integrated system including:</a:t>
            </a:r>
          </a:p>
          <a:p>
            <a:pPr lvl="1"/>
            <a:r>
              <a:rPr lang="en-PH" dirty="0"/>
              <a:t>Electronic Prescription Logs (EPLs)</a:t>
            </a:r>
          </a:p>
          <a:p>
            <a:pPr lvl="1"/>
            <a:r>
              <a:rPr lang="en-PH" dirty="0"/>
              <a:t>Human Resource Information Systems (HRIS)</a:t>
            </a:r>
          </a:p>
          <a:p>
            <a:pPr lvl="1"/>
            <a:r>
              <a:rPr lang="en-PH" dirty="0"/>
              <a:t>Enterprise Resource Planning (ERP) systems</a:t>
            </a:r>
          </a:p>
          <a:p>
            <a:pPr lvl="0"/>
            <a:r>
              <a:rPr lang="en-PH" dirty="0"/>
              <a:t>Primary functions:</a:t>
            </a:r>
          </a:p>
          <a:p>
            <a:pPr lvl="1"/>
            <a:r>
              <a:rPr lang="en-PH" dirty="0"/>
              <a:t>Efficient management of patient records</a:t>
            </a:r>
          </a:p>
          <a:p>
            <a:pPr lvl="1"/>
            <a:r>
              <a:rPr lang="en-PH" dirty="0"/>
              <a:t>Streamline healthcare service delivery</a:t>
            </a:r>
          </a:p>
          <a:p>
            <a:pPr lvl="1"/>
            <a:r>
              <a:rPr lang="en-PH" dirty="0"/>
              <a:t>Facilitate evidence-based decision-making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The Critical Requirement: Interoperability</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dirty="0"/>
              <a:t>UHC Law identifies </a:t>
            </a:r>
            <a:r>
              <a:rPr lang="en-PH" dirty="0">
                <a:highlight>
                  <a:srgbClr val="FFFF00"/>
                </a:highlight>
              </a:rPr>
              <a:t>interoperability</a:t>
            </a:r>
            <a:r>
              <a:rPr lang="en-PH" dirty="0"/>
              <a:t> as critical objective</a:t>
            </a:r>
          </a:p>
          <a:p>
            <a:pPr lvl="0"/>
            <a:r>
              <a:rPr lang="en-PH" dirty="0"/>
              <a:t>Must have </a:t>
            </a:r>
            <a:r>
              <a:rPr lang="en-PH" dirty="0">
                <a:highlight>
                  <a:srgbClr val="FFFF00"/>
                </a:highlight>
              </a:rPr>
              <a:t>seamless data exchange </a:t>
            </a:r>
            <a:r>
              <a:rPr lang="en-PH" dirty="0"/>
              <a:t>across different platforms</a:t>
            </a:r>
          </a:p>
          <a:p>
            <a:pPr lvl="0"/>
            <a:r>
              <a:rPr lang="en-PH" dirty="0"/>
              <a:t>Crucial for supporting </a:t>
            </a:r>
            <a:r>
              <a:rPr lang="en-PH" dirty="0">
                <a:highlight>
                  <a:srgbClr val="FFFF00"/>
                </a:highlight>
              </a:rPr>
              <a:t>continuity of care</a:t>
            </a:r>
          </a:p>
          <a:p>
            <a:pPr lvl="0"/>
            <a:endParaRPr lang="en-PH" dirty="0">
              <a:highlight>
                <a:srgbClr val="FFFF00"/>
              </a:highlight>
            </a:endParaRPr>
          </a:p>
          <a:p>
            <a:pPr lvl="0"/>
            <a:r>
              <a:rPr lang="en-PH" dirty="0"/>
              <a:t>Goal: Move away from </a:t>
            </a:r>
            <a:r>
              <a:rPr lang="en-PH" dirty="0">
                <a:highlight>
                  <a:srgbClr val="FF00FF"/>
                </a:highlight>
              </a:rPr>
              <a:t>fragmented data systems</a:t>
            </a:r>
            <a:r>
              <a:rPr lang="en-PH" dirty="0"/>
              <a:t> that disrupt care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Foundational Standards for EMR Compliance</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Mandatory Adoption and Use of National Health Data Standards</a:t>
            </a:r>
          </a:p>
          <a:p>
            <a:pPr lvl="1"/>
            <a:r>
              <a:rPr lang="en-PH" sz="2000" dirty="0"/>
              <a:t>(JAO 2021-0002)</a:t>
            </a:r>
          </a:p>
          <a:p>
            <a:pPr lvl="0"/>
            <a:r>
              <a:rPr lang="en-PH" sz="2400" dirty="0"/>
              <a:t>Key foundational standards:</a:t>
            </a:r>
          </a:p>
          <a:p>
            <a:pPr lvl="1"/>
            <a:r>
              <a:rPr lang="en-PH" sz="2000" dirty="0"/>
              <a:t>Client Identifier: </a:t>
            </a:r>
            <a:r>
              <a:rPr lang="en-PH" sz="2000" dirty="0">
                <a:highlight>
                  <a:srgbClr val="FFFF00"/>
                </a:highlight>
              </a:rPr>
              <a:t>PhilHealth ID</a:t>
            </a:r>
            <a:r>
              <a:rPr lang="en-PH" sz="2000" dirty="0"/>
              <a:t> or PSA National ID</a:t>
            </a:r>
          </a:p>
          <a:p>
            <a:pPr lvl="1"/>
            <a:r>
              <a:rPr lang="en-PH" sz="2000" dirty="0"/>
              <a:t>Messaging Standard: HL7 FHIR</a:t>
            </a:r>
          </a:p>
          <a:p>
            <a:pPr lvl="1"/>
            <a:r>
              <a:rPr lang="en-PH" sz="2000" dirty="0"/>
              <a:t>Clinical Terminology: SNOMED-CT</a:t>
            </a:r>
          </a:p>
          <a:p>
            <a:pPr lvl="0"/>
            <a:endParaRPr lang="en-PH" sz="2400" dirty="0"/>
          </a:p>
          <a:p>
            <a:pPr lvl="0"/>
            <a:r>
              <a:rPr lang="en-PH" sz="2400" dirty="0"/>
              <a:t>Standards Conformance and Interoperability Validation (SCIV) required</a:t>
            </a:r>
          </a:p>
          <a:p>
            <a:pPr lvl="0"/>
            <a:r>
              <a:rPr lang="en-PH" sz="2400" dirty="0"/>
              <a:t>All systems must pass validation for compliance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EMRs and Financial Requirements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PhilHealth directed to </a:t>
            </a:r>
            <a:r>
              <a:rPr lang="en-PH" sz="2400" dirty="0">
                <a:highlight>
                  <a:srgbClr val="FFFF00"/>
                </a:highlight>
              </a:rPr>
              <a:t>incentivize</a:t>
            </a:r>
            <a:r>
              <a:rPr lang="en-PH" sz="2400" dirty="0"/>
              <a:t> HIS incorporation and integration</a:t>
            </a:r>
          </a:p>
          <a:p>
            <a:pPr lvl="0"/>
            <a:r>
              <a:rPr lang="en-PH" sz="2400" dirty="0"/>
              <a:t>EMR systems must integrate with PhilHealth’s </a:t>
            </a:r>
            <a:r>
              <a:rPr lang="en-PH" sz="2400" dirty="0" err="1"/>
              <a:t>eClaims</a:t>
            </a:r>
            <a:r>
              <a:rPr lang="en-PH" sz="2400" dirty="0"/>
              <a:t> submission</a:t>
            </a:r>
          </a:p>
          <a:p>
            <a:pPr lvl="0"/>
            <a:r>
              <a:rPr lang="en-PH" sz="2400" dirty="0"/>
              <a:t>Quality metrics linked to EMR-based evidence:</a:t>
            </a:r>
          </a:p>
          <a:p>
            <a:pPr lvl="1"/>
            <a:r>
              <a:rPr lang="en-PH" sz="2000" dirty="0"/>
              <a:t>Compliance with national practice guidelines</a:t>
            </a:r>
          </a:p>
          <a:p>
            <a:pPr lvl="1"/>
            <a:r>
              <a:rPr lang="en-PH" sz="2000" dirty="0"/>
              <a:t>Chronic disease management</a:t>
            </a:r>
          </a:p>
          <a:p>
            <a:pPr lvl="1"/>
            <a:r>
              <a:rPr lang="en-PH" sz="2000" dirty="0"/>
              <a:t>Patient outcomes</a:t>
            </a:r>
          </a:p>
          <a:p>
            <a:pPr lvl="0"/>
            <a:r>
              <a:rPr lang="en-PH" sz="2400" dirty="0"/>
              <a:t>Aligns financing with clinical compliance and improved health outcomes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Data Submission and National Repository</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t>All health entities required to submit data to PhilHealth</a:t>
            </a:r>
          </a:p>
          <a:p>
            <a:pPr lvl="0"/>
            <a:r>
              <a:rPr lang="en-PH" sz="2400" dirty="0"/>
              <a:t>Includes administrative, public health, medical, pharmaceutical data</a:t>
            </a:r>
          </a:p>
          <a:p>
            <a:pPr lvl="0"/>
            <a:endParaRPr lang="en-PH" sz="2400" dirty="0"/>
          </a:p>
          <a:p>
            <a:pPr lvl="0"/>
            <a:r>
              <a:rPr lang="en-PH" sz="2400" dirty="0">
                <a:highlight>
                  <a:srgbClr val="FFFF00"/>
                </a:highlight>
              </a:rPr>
              <a:t>National Health Data Repository</a:t>
            </a:r>
            <a:r>
              <a:rPr lang="en-PH" sz="2400" dirty="0"/>
              <a:t> (NHDR) established</a:t>
            </a:r>
          </a:p>
          <a:p>
            <a:pPr lvl="0"/>
            <a:r>
              <a:rPr lang="en-PH" sz="2400" dirty="0"/>
              <a:t>NHDR serves as </a:t>
            </a:r>
            <a:r>
              <a:rPr lang="en-PH" sz="2400" dirty="0">
                <a:highlight>
                  <a:srgbClr val="FFFF00"/>
                </a:highlight>
              </a:rPr>
              <a:t>single point of submission</a:t>
            </a:r>
          </a:p>
          <a:p>
            <a:pPr lvl="0"/>
            <a:r>
              <a:rPr lang="en-PH" sz="2400" dirty="0"/>
              <a:t>NHDR is authoritative repository of country’s health data</a:t>
            </a:r>
          </a:p>
          <a:p>
            <a:pPr lvl="0"/>
            <a:r>
              <a:rPr lang="en-PH" sz="2400" dirty="0"/>
              <a:t>Data submission required for licensing and contracting arrangements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dirty="0"/>
              <a:t>EMR Requirements in Health Systems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normAutofit/>
          </a:bodyPr>
          <a:lstStyle/>
          <a:p>
            <a:pPr lvl="0"/>
            <a:r>
              <a:rPr lang="en-PH" sz="2400" dirty="0">
                <a:solidFill>
                  <a:schemeClr val="tx1">
                    <a:lumMod val="50000"/>
                    <a:lumOff val="50000"/>
                  </a:schemeClr>
                </a:solidFill>
              </a:rPr>
              <a:t>Stage 1: Foundational Readiness</a:t>
            </a:r>
          </a:p>
          <a:p>
            <a:pPr lvl="1"/>
            <a:r>
              <a:rPr lang="en-PH" sz="2000" dirty="0">
                <a:solidFill>
                  <a:schemeClr val="tx1">
                    <a:lumMod val="50000"/>
                    <a:lumOff val="50000"/>
                  </a:schemeClr>
                </a:solidFill>
              </a:rPr>
              <a:t>Baseline assessment, gaps analysis, and identification of investment needs</a:t>
            </a:r>
          </a:p>
          <a:p>
            <a:pPr lvl="1"/>
            <a:endParaRPr lang="en-PH" sz="2000" dirty="0">
              <a:solidFill>
                <a:schemeClr val="tx1">
                  <a:lumMod val="50000"/>
                  <a:lumOff val="50000"/>
                </a:schemeClr>
              </a:solidFill>
            </a:endParaRPr>
          </a:p>
          <a:p>
            <a:pPr lvl="0"/>
            <a:r>
              <a:rPr lang="en-PH" sz="2400" dirty="0"/>
              <a:t>Stage 2: </a:t>
            </a:r>
            <a:r>
              <a:rPr lang="en-PH" sz="2400" dirty="0">
                <a:highlight>
                  <a:srgbClr val="FFFF00"/>
                </a:highlight>
              </a:rPr>
              <a:t>System Development </a:t>
            </a:r>
            <a:r>
              <a:rPr lang="en-PH" sz="2400" dirty="0"/>
              <a:t>and Capacity Building</a:t>
            </a:r>
          </a:p>
          <a:p>
            <a:pPr lvl="1"/>
            <a:r>
              <a:rPr lang="en-PH" sz="2000" dirty="0"/>
              <a:t>Functional EMR systems in P/CWHS facilities</a:t>
            </a:r>
          </a:p>
          <a:p>
            <a:pPr lvl="1"/>
            <a:r>
              <a:rPr lang="en-PH" sz="2000" dirty="0"/>
              <a:t>Must be capable of submitting reports to DOH/PhilHealth</a:t>
            </a:r>
          </a:p>
          <a:p>
            <a:pPr lvl="1"/>
            <a:endParaRPr lang="en-PH" sz="2000" dirty="0"/>
          </a:p>
          <a:p>
            <a:pPr lvl="0"/>
            <a:r>
              <a:rPr lang="en-PH" sz="2400" dirty="0"/>
              <a:t>Stage 3: Service Operationalization and Sustained Integration</a:t>
            </a:r>
          </a:p>
          <a:p>
            <a:pPr lvl="1"/>
            <a:r>
              <a:rPr lang="en-PH" sz="2000" dirty="0">
                <a:highlight>
                  <a:srgbClr val="FFFF00"/>
                </a:highlight>
              </a:rPr>
              <a:t>Validated EMR </a:t>
            </a:r>
            <a:r>
              <a:rPr lang="en-PH" sz="2000" dirty="0"/>
              <a:t>systems required</a:t>
            </a:r>
          </a:p>
          <a:p>
            <a:pPr lvl="1"/>
            <a:r>
              <a:rPr lang="en-PH" sz="2000" dirty="0"/>
              <a:t>Must link </a:t>
            </a:r>
            <a:r>
              <a:rPr lang="en-PH" sz="2000" dirty="0">
                <a:highlight>
                  <a:srgbClr val="FFFF00"/>
                </a:highlight>
              </a:rPr>
              <a:t>Primary Care Provider Networks </a:t>
            </a:r>
            <a:r>
              <a:rPr lang="en-PH" sz="2000" dirty="0"/>
              <a:t>to secondary and tertiary care</a:t>
            </a:r>
          </a:p>
          <a:p>
            <a:pPr lvl="1"/>
            <a:endParaRPr lang="en-PH" sz="2000" dirty="0"/>
          </a:p>
          <a:p>
            <a:pPr lvl="0"/>
            <a:r>
              <a:rPr lang="en-PH" sz="2400" dirty="0"/>
              <a:t>Patient records must be accessible throughout health system</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75570-1AC5-D526-E97B-1825380B930F}"/>
              </a:ext>
            </a:extLst>
          </p:cNvPr>
          <p:cNvSpPr>
            <a:spLocks noGrp="1"/>
          </p:cNvSpPr>
          <p:nvPr>
            <p:ph type="title"/>
          </p:nvPr>
        </p:nvSpPr>
        <p:spPr>
          <a:xfrm>
            <a:off x="0" y="0"/>
            <a:ext cx="12192000" cy="864000"/>
          </a:xfrm>
        </p:spPr>
        <p:txBody>
          <a:bodyPr/>
          <a:lstStyle/>
          <a:p>
            <a:pPr lvl="0"/>
            <a:r>
              <a:rPr lang="en-PH"/>
              <a:t>Key EMR Features for UHC Success</a:t>
            </a:r>
          </a:p>
        </p:txBody>
      </p:sp>
      <p:sp>
        <p:nvSpPr>
          <p:cNvPr id="3" name="Content Placeholder 2">
            <a:extLst>
              <a:ext uri="{FF2B5EF4-FFF2-40B4-BE49-F238E27FC236}">
                <a16:creationId xmlns:a16="http://schemas.microsoft.com/office/drawing/2014/main" id="{C7113660-2689-C453-5503-EDC42E3B4AAE}"/>
              </a:ext>
            </a:extLst>
          </p:cNvPr>
          <p:cNvSpPr>
            <a:spLocks noGrp="1"/>
          </p:cNvSpPr>
          <p:nvPr>
            <p:ph idx="1"/>
          </p:nvPr>
        </p:nvSpPr>
        <p:spPr>
          <a:xfrm>
            <a:off x="838200" y="1316350"/>
            <a:ext cx="10515600" cy="5040000"/>
          </a:xfrm>
        </p:spPr>
        <p:txBody>
          <a:bodyPr/>
          <a:lstStyle/>
          <a:p>
            <a:pPr lvl="0"/>
            <a:r>
              <a:rPr lang="en-PH" dirty="0"/>
              <a:t>Seamless </a:t>
            </a:r>
            <a:r>
              <a:rPr lang="en-PH" dirty="0">
                <a:highlight>
                  <a:srgbClr val="FFFF00"/>
                </a:highlight>
              </a:rPr>
              <a:t>data exchange</a:t>
            </a:r>
            <a:r>
              <a:rPr lang="en-PH" dirty="0"/>
              <a:t> and interoperability</a:t>
            </a:r>
          </a:p>
          <a:p>
            <a:pPr lvl="0"/>
            <a:r>
              <a:rPr lang="en-PH" dirty="0">
                <a:highlight>
                  <a:srgbClr val="FFFF00"/>
                </a:highlight>
              </a:rPr>
              <a:t>Real-time</a:t>
            </a:r>
            <a:r>
              <a:rPr lang="en-PH" dirty="0"/>
              <a:t> information sharing capabilities</a:t>
            </a:r>
          </a:p>
          <a:p>
            <a:pPr lvl="0"/>
            <a:r>
              <a:rPr lang="en-PH" dirty="0"/>
              <a:t>Support for </a:t>
            </a:r>
            <a:r>
              <a:rPr lang="en-PH" dirty="0">
                <a:highlight>
                  <a:srgbClr val="FFFF00"/>
                </a:highlight>
              </a:rPr>
              <a:t>referral system</a:t>
            </a:r>
            <a:r>
              <a:rPr lang="en-PH" dirty="0"/>
              <a:t> management</a:t>
            </a:r>
          </a:p>
          <a:p>
            <a:pPr lvl="0"/>
            <a:r>
              <a:rPr lang="en-PH" dirty="0"/>
              <a:t>Core clinical modules:</a:t>
            </a:r>
          </a:p>
          <a:p>
            <a:pPr lvl="1"/>
            <a:r>
              <a:rPr lang="en-PH" dirty="0"/>
              <a:t>Laboratory and diagnostics</a:t>
            </a:r>
          </a:p>
          <a:p>
            <a:pPr lvl="1"/>
            <a:r>
              <a:rPr lang="en-PH" dirty="0"/>
              <a:t>Electronic prescription and dispensing</a:t>
            </a:r>
          </a:p>
          <a:p>
            <a:pPr lvl="1"/>
            <a:r>
              <a:rPr lang="en-PH" dirty="0"/>
              <a:t>Telemedicine</a:t>
            </a:r>
          </a:p>
          <a:p>
            <a:pPr lvl="1"/>
            <a:r>
              <a:rPr lang="en-PH" dirty="0"/>
              <a:t>Clinical decision support</a:t>
            </a:r>
          </a:p>
          <a:p>
            <a:pPr lvl="1"/>
            <a:r>
              <a:rPr lang="en-PH" dirty="0"/>
              <a:t>PhilHealth electronic claims processing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TotalTime>
  <Words>4025</Words>
  <Application>Microsoft Macintosh PowerPoint</Application>
  <PresentationFormat>Widescreen</PresentationFormat>
  <Paragraphs>268</Paragraphs>
  <Slides>27</Slides>
  <Notes>27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Aptos</vt:lpstr>
      <vt:lpstr>Arial</vt:lpstr>
      <vt:lpstr>Calibri</vt:lpstr>
      <vt:lpstr>Glacial Indifference</vt:lpstr>
      <vt:lpstr>Glacial Indifference Bold</vt:lpstr>
      <vt:lpstr>Roboto Black</vt:lpstr>
      <vt:lpstr>Roboto Medium</vt:lpstr>
      <vt:lpstr>Office Theme</vt:lpstr>
      <vt:lpstr>PowerPoint Presentation</vt:lpstr>
      <vt:lpstr>Universal Health Care (UHC) and Electronic Medical Records (EMR)</vt:lpstr>
      <vt:lpstr>The EMR Mandate and Core Components</vt:lpstr>
      <vt:lpstr>The Critical Requirement: Interoperability</vt:lpstr>
      <vt:lpstr>Foundational Standards for EMR Compliance</vt:lpstr>
      <vt:lpstr>EMRs and Financial Requirements</vt:lpstr>
      <vt:lpstr>Data Submission and National Repository</vt:lpstr>
      <vt:lpstr>EMR Requirements in Health Systems</vt:lpstr>
      <vt:lpstr>Key EMR Features for UHC Success</vt:lpstr>
      <vt:lpstr>Supporting Data-Driven Governance</vt:lpstr>
      <vt:lpstr>What Doctors Should Know: New Care Delivery Model</vt:lpstr>
      <vt:lpstr>Financial Accountability and Reimbursement</vt:lpstr>
      <vt:lpstr>Addressing the Data Burden</vt:lpstr>
      <vt:lpstr>Call to Action for Doctors (Part 1)</vt:lpstr>
      <vt:lpstr>Call to Action for Doctors (Part 2)</vt:lpstr>
      <vt:lpstr>Benefits of Successful EMR Adoption</vt:lpstr>
      <vt:lpstr>Reality: Challenges in Implementation</vt:lpstr>
      <vt:lpstr>Continued Reliance on Paper Systems</vt:lpstr>
      <vt:lpstr>Workforce and Financial Hurdles</vt:lpstr>
      <vt:lpstr>Impact on Patients and Claims</vt:lpstr>
      <vt:lpstr>Consequences of Non-Standard Systems</vt:lpstr>
      <vt:lpstr>Cost of Non-Adoption: Systemic Impact</vt:lpstr>
      <vt:lpstr>Cost of Non-Adoption: Operational Impact</vt:lpstr>
      <vt:lpstr>Cost of Non-Adoption: Regulatory and Financial</vt:lpstr>
      <vt:lpstr>Summary of Key Takeaways</vt:lpstr>
      <vt:lpstr>Priority Actions for Strengthening Implementation</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16</TotalTime>
  <Words>0</Words>
  <Application>Microsoft Macintosh PowerPoint</Application>
  <PresentationFormat>Widescreen</PresentationFormat>
  <Paragraphs>0</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Arial</vt:lpstr>
      <vt:lpstr>Calibri</vt:lpstr>
      <vt:lpstr>Roboto Black</vt:lpstr>
      <vt:lpstr>Roboto Light</vt:lpstr>
      <vt:lpstr>Roboto Medium</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Mike Muin</cp:lastModifiedBy>
  <cp:revision>11</cp:revision>
  <cp:lastPrinted>2025-10-18T02:57:22Z</cp:lastPrinted>
  <dcterms:created xsi:type="dcterms:W3CDTF">2025-10-16T16:49:56Z</dcterms:created>
  <dcterms:modified xsi:type="dcterms:W3CDTF">2025-10-18T02:57:36Z</dcterms:modified>
</cp:coreProperties>
</file>